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75" r:id="rId4"/>
    <p:sldId id="259" r:id="rId5"/>
    <p:sldId id="261" r:id="rId6"/>
    <p:sldId id="262" r:id="rId7"/>
    <p:sldId id="272" r:id="rId8"/>
    <p:sldId id="276" r:id="rId9"/>
    <p:sldId id="260" r:id="rId10"/>
    <p:sldId id="274" r:id="rId11"/>
    <p:sldId id="277" r:id="rId12"/>
    <p:sldId id="270" r:id="rId13"/>
  </p:sldIdLst>
  <p:sldSz cx="18288000" cy="10287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Schoolbell" panose="020B0604020202020204" charset="0"/>
      <p:regular r:id="rId18"/>
    </p:embeddedFont>
    <p:embeddedFont>
      <p:font typeface="Alata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62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ooUAsBJqVE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yMeQMr2M4CY" TargetMode="External"/><Relationship Id="rId5" Type="http://schemas.openxmlformats.org/officeDocument/2006/relationships/hyperlink" Target="https://www.youtube.com/watch?v=ZyTTszjTN48" TargetMode="External"/><Relationship Id="rId4" Type="http://schemas.openxmlformats.org/officeDocument/2006/relationships/hyperlink" Target="https://www.youtube.com/watch?v=EkjFQXxuIak" TargetMode="Externa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svg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989548" y="-81665"/>
            <a:ext cx="8298452" cy="10368665"/>
          </a:xfrm>
          <a:custGeom>
            <a:avLst/>
            <a:gdLst/>
            <a:ahLst/>
            <a:cxnLst/>
            <a:rect l="l" t="t" r="r" b="b"/>
            <a:pathLst>
              <a:path w="8298452" h="10368665">
                <a:moveTo>
                  <a:pt x="0" y="0"/>
                </a:moveTo>
                <a:lnTo>
                  <a:pt x="8298452" y="0"/>
                </a:lnTo>
                <a:lnTo>
                  <a:pt x="8298452" y="10368665"/>
                </a:lnTo>
                <a:lnTo>
                  <a:pt x="0" y="103686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6" t="-20429" r="-12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048000" y="2933700"/>
            <a:ext cx="10171269" cy="3861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539"/>
              </a:lnSpc>
            </a:pPr>
            <a:r>
              <a:rPr lang="en-US" sz="11099" b="1" dirty="0">
                <a:solidFill>
                  <a:srgbClr val="FFFFFF"/>
                </a:solidFill>
                <a:latin typeface="Alata"/>
              </a:rPr>
              <a:t>Administrative Tribunals</a:t>
            </a:r>
          </a:p>
        </p:txBody>
      </p:sp>
      <p:sp>
        <p:nvSpPr>
          <p:cNvPr id="6" name="Freeform 4"/>
          <p:cNvSpPr/>
          <p:nvPr/>
        </p:nvSpPr>
        <p:spPr>
          <a:xfrm>
            <a:off x="12415924" y="9246394"/>
            <a:ext cx="914400" cy="960782"/>
          </a:xfrm>
          <a:custGeom>
            <a:avLst/>
            <a:gdLst/>
            <a:ahLst/>
            <a:cxnLst/>
            <a:rect l="l" t="t" r="r" b="b"/>
            <a:pathLst>
              <a:path w="1537655" h="1717049">
                <a:moveTo>
                  <a:pt x="0" y="0"/>
                </a:moveTo>
                <a:lnTo>
                  <a:pt x="1537655" y="0"/>
                </a:lnTo>
                <a:lnTo>
                  <a:pt x="1537655" y="1717049"/>
                </a:lnTo>
                <a:lnTo>
                  <a:pt x="0" y="17170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5"/>
          <p:cNvSpPr txBox="1"/>
          <p:nvPr/>
        </p:nvSpPr>
        <p:spPr>
          <a:xfrm>
            <a:off x="13482724" y="9246394"/>
            <a:ext cx="4652876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Alata"/>
              </a:rPr>
              <a:t>Master of Public Administration (MPA)</a:t>
            </a:r>
          </a:p>
          <a:p>
            <a:r>
              <a:rPr lang="en-US" sz="2000" dirty="0">
                <a:solidFill>
                  <a:srgbClr val="FFFFFF"/>
                </a:solidFill>
                <a:latin typeface="Alata"/>
              </a:rPr>
              <a:t>Department of Public Administration</a:t>
            </a:r>
          </a:p>
          <a:p>
            <a:r>
              <a:rPr lang="en-US" sz="2000" dirty="0" err="1">
                <a:solidFill>
                  <a:srgbClr val="FFFFFF"/>
                </a:solidFill>
                <a:latin typeface="Alata"/>
              </a:rPr>
              <a:t>TribhuvanUniversity</a:t>
            </a:r>
            <a:r>
              <a:rPr lang="en-US" sz="2000" dirty="0">
                <a:solidFill>
                  <a:srgbClr val="FFFFFF"/>
                </a:solidFill>
                <a:latin typeface="Alata"/>
              </a:rPr>
              <a:t> </a:t>
            </a:r>
          </a:p>
          <a:p>
            <a:endParaRPr lang="en-US" sz="2000" dirty="0">
              <a:solidFill>
                <a:srgbClr val="FFFFFF"/>
              </a:solidFill>
              <a:latin typeface="Alat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14401" y="3162300"/>
            <a:ext cx="13411199" cy="4103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82369" lvl="1" indent="-685800" algn="just">
              <a:lnSpc>
                <a:spcPts val="6439"/>
              </a:lnSpc>
              <a:buFont typeface="Wingdings" panose="05000000000000000000" pitchFamily="2" charset="2"/>
              <a:buChar char="Ø"/>
            </a:pPr>
            <a:r>
              <a:rPr lang="en-US" sz="5000" dirty="0">
                <a:solidFill>
                  <a:srgbClr val="FFFFFF"/>
                </a:solidFill>
                <a:latin typeface="Alata"/>
              </a:rPr>
              <a:t> ‘Tribunal’ is Latin term “</a:t>
            </a:r>
            <a:r>
              <a:rPr lang="en-US" sz="5000" dirty="0" err="1">
                <a:solidFill>
                  <a:srgbClr val="FFFFFF"/>
                </a:solidFill>
                <a:latin typeface="Alata"/>
              </a:rPr>
              <a:t>Triburnus</a:t>
            </a:r>
            <a:r>
              <a:rPr lang="en-US" sz="5000" dirty="0">
                <a:solidFill>
                  <a:srgbClr val="FFFFFF"/>
                </a:solidFill>
                <a:latin typeface="Alata"/>
              </a:rPr>
              <a:t>”</a:t>
            </a:r>
          </a:p>
          <a:p>
            <a:pPr marL="1182369" lvl="1" indent="-685800" algn="just">
              <a:lnSpc>
                <a:spcPts val="6439"/>
              </a:lnSpc>
              <a:buFont typeface="Wingdings" panose="05000000000000000000" pitchFamily="2" charset="2"/>
              <a:buChar char="Ø"/>
            </a:pPr>
            <a:r>
              <a:rPr lang="en-US" sz="5000" dirty="0" smtClean="0">
                <a:solidFill>
                  <a:schemeClr val="bg1"/>
                </a:solidFill>
                <a:latin typeface="Alata" panose="020B0604020202020204" charset="0"/>
              </a:rPr>
              <a:t>An </a:t>
            </a:r>
            <a:r>
              <a:rPr lang="en-US" sz="5000" dirty="0">
                <a:solidFill>
                  <a:schemeClr val="bg1"/>
                </a:solidFill>
                <a:latin typeface="Alata" panose="020B0604020202020204" charset="0"/>
              </a:rPr>
              <a:t>adjudicatory body which is constituted under any statute. </a:t>
            </a:r>
          </a:p>
          <a:p>
            <a:pPr marL="1182369" lvl="1" indent="-685800" algn="just">
              <a:lnSpc>
                <a:spcPts val="6439"/>
              </a:lnSpc>
              <a:buFont typeface="Wingdings" panose="05000000000000000000" pitchFamily="2" charset="2"/>
              <a:buChar char="Ø"/>
            </a:pPr>
            <a:r>
              <a:rPr lang="en-US" sz="5000" dirty="0">
                <a:solidFill>
                  <a:srgbClr val="FFFFFF"/>
                </a:solidFill>
                <a:latin typeface="Alata"/>
              </a:rPr>
              <a:t> It has the authority to settle certain types of dispute</a:t>
            </a:r>
            <a:r>
              <a:rPr lang="en-US" sz="5000" dirty="0" smtClean="0">
                <a:solidFill>
                  <a:srgbClr val="FFFFFF"/>
                </a:solidFill>
                <a:latin typeface="Alata"/>
              </a:rPr>
              <a:t>.</a:t>
            </a:r>
            <a:endParaRPr lang="en-US" sz="5000" dirty="0">
              <a:solidFill>
                <a:srgbClr val="FFFFFF"/>
              </a:solidFill>
              <a:latin typeface="Alata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981200" y="1333500"/>
            <a:ext cx="13235335" cy="1072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0"/>
              </a:lnSpc>
            </a:pPr>
            <a:r>
              <a:rPr lang="en-US" sz="6000" b="1" dirty="0" smtClean="0">
                <a:solidFill>
                  <a:srgbClr val="FFFFFF"/>
                </a:solidFill>
                <a:latin typeface="Alata"/>
              </a:rPr>
              <a:t>Introduction: </a:t>
            </a:r>
            <a:endParaRPr lang="en-US" sz="6000" b="1" dirty="0">
              <a:solidFill>
                <a:srgbClr val="FFFFFF"/>
              </a:solidFill>
              <a:latin typeface="Alata"/>
            </a:endParaRPr>
          </a:p>
        </p:txBody>
      </p:sp>
      <p:sp>
        <p:nvSpPr>
          <p:cNvPr id="8" name="Freeform 21"/>
          <p:cNvSpPr/>
          <p:nvPr/>
        </p:nvSpPr>
        <p:spPr>
          <a:xfrm>
            <a:off x="13725965" y="6286928"/>
            <a:ext cx="4343400" cy="3599593"/>
          </a:xfrm>
          <a:custGeom>
            <a:avLst/>
            <a:gdLst/>
            <a:ahLst/>
            <a:cxnLst/>
            <a:rect l="l" t="t" r="r" b="b"/>
            <a:pathLst>
              <a:path w="9930136" h="8229600">
                <a:moveTo>
                  <a:pt x="0" y="0"/>
                </a:moveTo>
                <a:lnTo>
                  <a:pt x="9930135" y="0"/>
                </a:lnTo>
                <a:lnTo>
                  <a:pt x="993013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66800" y="3039287"/>
            <a:ext cx="12496800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82369" lvl="1" indent="-685800" algn="just">
              <a:lnSpc>
                <a:spcPts val="6439"/>
              </a:lnSpc>
              <a:buFont typeface="Wingdings" panose="05000000000000000000" pitchFamily="2" charset="2"/>
              <a:buChar char="Ø"/>
            </a:pPr>
            <a:r>
              <a:rPr lang="en-US" sz="5000" dirty="0" smtClean="0">
                <a:solidFill>
                  <a:srgbClr val="FFFFFF"/>
                </a:solidFill>
                <a:latin typeface="Alata"/>
              </a:rPr>
              <a:t>Established by law and acts according to procedure prescribed by law. </a:t>
            </a:r>
          </a:p>
          <a:p>
            <a:pPr marL="1182369" lvl="1" indent="-685800" algn="just">
              <a:lnSpc>
                <a:spcPts val="6439"/>
              </a:lnSpc>
              <a:buFont typeface="Wingdings" panose="05000000000000000000" pitchFamily="2" charset="2"/>
              <a:buChar char="Ø"/>
            </a:pPr>
            <a:r>
              <a:rPr lang="en-US" sz="5000" dirty="0">
                <a:solidFill>
                  <a:srgbClr val="FFFFFF"/>
                </a:solidFill>
                <a:latin typeface="Alata"/>
              </a:rPr>
              <a:t>It </a:t>
            </a:r>
            <a:r>
              <a:rPr lang="en-US" sz="5000" dirty="0" smtClean="0">
                <a:solidFill>
                  <a:srgbClr val="FFFFFF"/>
                </a:solidFill>
                <a:latin typeface="Alata"/>
              </a:rPr>
              <a:t>performs judicial and quasi-judicial </a:t>
            </a:r>
            <a:r>
              <a:rPr lang="en-US" sz="5000" dirty="0">
                <a:solidFill>
                  <a:srgbClr val="FFFFFF"/>
                </a:solidFill>
                <a:latin typeface="Alata"/>
              </a:rPr>
              <a:t>functions.</a:t>
            </a:r>
          </a:p>
          <a:p>
            <a:pPr marL="1182369" lvl="1" indent="-685800" algn="just">
              <a:lnSpc>
                <a:spcPts val="6439"/>
              </a:lnSpc>
              <a:buFont typeface="Wingdings" panose="05000000000000000000" pitchFamily="2" charset="2"/>
              <a:buChar char="Ø"/>
            </a:pPr>
            <a:r>
              <a:rPr lang="en-US" sz="5000" dirty="0">
                <a:solidFill>
                  <a:srgbClr val="FFFFFF"/>
                </a:solidFill>
                <a:latin typeface="Alata"/>
              </a:rPr>
              <a:t> A specialist court outside the judicial system.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14539" y="904875"/>
            <a:ext cx="13235335" cy="1072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0"/>
              </a:lnSpc>
            </a:pPr>
            <a:r>
              <a:rPr lang="en-US" sz="6000" b="1" dirty="0" smtClean="0">
                <a:solidFill>
                  <a:srgbClr val="FFFFFF"/>
                </a:solidFill>
                <a:latin typeface="Alata"/>
              </a:rPr>
              <a:t>Continue…..</a:t>
            </a:r>
            <a:endParaRPr lang="en-US" sz="6000" b="1" dirty="0">
              <a:solidFill>
                <a:srgbClr val="FFFFFF"/>
              </a:solidFill>
              <a:latin typeface="Alata"/>
            </a:endParaRPr>
          </a:p>
        </p:txBody>
      </p:sp>
      <p:sp>
        <p:nvSpPr>
          <p:cNvPr id="7" name="Freeform 3"/>
          <p:cNvSpPr/>
          <p:nvPr/>
        </p:nvSpPr>
        <p:spPr>
          <a:xfrm>
            <a:off x="13792200" y="3419574"/>
            <a:ext cx="4001643" cy="4114800"/>
          </a:xfrm>
          <a:custGeom>
            <a:avLst/>
            <a:gdLst/>
            <a:ahLst/>
            <a:cxnLst/>
            <a:rect l="l" t="t" r="r" b="b"/>
            <a:pathLst>
              <a:path w="4001643" h="4114800">
                <a:moveTo>
                  <a:pt x="0" y="0"/>
                </a:moveTo>
                <a:lnTo>
                  <a:pt x="4001643" y="0"/>
                </a:lnTo>
                <a:lnTo>
                  <a:pt x="400164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0259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836266" y="2487186"/>
            <a:ext cx="4810244" cy="5745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38" lvl="1" indent="-496569" algn="just">
              <a:lnSpc>
                <a:spcPts val="6439"/>
              </a:lnSpc>
              <a:buAutoNum type="arabicPeriod"/>
            </a:pPr>
            <a:r>
              <a:rPr lang="en-US" sz="4599" dirty="0">
                <a:solidFill>
                  <a:srgbClr val="FFFFFF"/>
                </a:solidFill>
                <a:latin typeface="Alata"/>
              </a:rPr>
              <a:t> Cheapness</a:t>
            </a:r>
          </a:p>
          <a:p>
            <a:pPr marL="993138" lvl="1" indent="-496569" algn="just">
              <a:lnSpc>
                <a:spcPts val="6439"/>
              </a:lnSpc>
              <a:buAutoNum type="arabicPeriod"/>
            </a:pPr>
            <a:r>
              <a:rPr lang="en-US" sz="4599" dirty="0">
                <a:solidFill>
                  <a:srgbClr val="FFFFFF"/>
                </a:solidFill>
                <a:latin typeface="Alata"/>
              </a:rPr>
              <a:t> </a:t>
            </a:r>
            <a:r>
              <a:rPr lang="en-US" sz="4599" dirty="0" smtClean="0">
                <a:solidFill>
                  <a:srgbClr val="FFFFFF"/>
                </a:solidFill>
                <a:latin typeface="Alata"/>
              </a:rPr>
              <a:t>Accessibility</a:t>
            </a:r>
            <a:endParaRPr lang="en-US" sz="4599" dirty="0">
              <a:solidFill>
                <a:srgbClr val="FFFFFF"/>
              </a:solidFill>
              <a:latin typeface="Alata"/>
            </a:endParaRPr>
          </a:p>
          <a:p>
            <a:pPr marL="993138" lvl="1" indent="-496569" algn="just">
              <a:lnSpc>
                <a:spcPts val="6439"/>
              </a:lnSpc>
              <a:buAutoNum type="arabicPeriod"/>
            </a:pPr>
            <a:r>
              <a:rPr lang="en-US" sz="4599" dirty="0">
                <a:solidFill>
                  <a:srgbClr val="FFFFFF"/>
                </a:solidFill>
                <a:latin typeface="Alata"/>
              </a:rPr>
              <a:t> Expertise </a:t>
            </a:r>
          </a:p>
          <a:p>
            <a:pPr marL="993138" lvl="1" indent="-496569" algn="just">
              <a:lnSpc>
                <a:spcPts val="6439"/>
              </a:lnSpc>
              <a:buAutoNum type="arabicPeriod"/>
            </a:pPr>
            <a:r>
              <a:rPr lang="en-US" sz="4599" dirty="0">
                <a:solidFill>
                  <a:srgbClr val="FFFFFF"/>
                </a:solidFill>
                <a:latin typeface="Alata"/>
              </a:rPr>
              <a:t> Simpler</a:t>
            </a:r>
          </a:p>
          <a:p>
            <a:pPr marL="993138" lvl="1" indent="-496569" algn="just">
              <a:lnSpc>
                <a:spcPts val="6439"/>
              </a:lnSpc>
              <a:buAutoNum type="arabicPeriod"/>
            </a:pPr>
            <a:r>
              <a:rPr lang="en-US" sz="4599" dirty="0">
                <a:solidFill>
                  <a:srgbClr val="FFFFFF"/>
                </a:solidFill>
                <a:latin typeface="Alata"/>
              </a:rPr>
              <a:t> Quicker</a:t>
            </a:r>
          </a:p>
          <a:p>
            <a:pPr marL="993138" lvl="1" indent="-496569" algn="just">
              <a:lnSpc>
                <a:spcPts val="6439"/>
              </a:lnSpc>
              <a:buAutoNum type="arabicPeriod"/>
            </a:pPr>
            <a:r>
              <a:rPr lang="en-US" sz="4599" dirty="0">
                <a:solidFill>
                  <a:srgbClr val="FFFFFF"/>
                </a:solidFill>
                <a:latin typeface="Alata"/>
              </a:rPr>
              <a:t> More Flexible </a:t>
            </a:r>
          </a:p>
          <a:p>
            <a:pPr marL="993138" lvl="1" indent="-496569" algn="just">
              <a:lnSpc>
                <a:spcPts val="6439"/>
              </a:lnSpc>
              <a:buAutoNum type="arabicPeriod"/>
            </a:pPr>
            <a:r>
              <a:rPr lang="en-US" sz="4599" dirty="0">
                <a:solidFill>
                  <a:srgbClr val="FFFFFF"/>
                </a:solidFill>
                <a:latin typeface="Alata"/>
              </a:rPr>
              <a:t> Informality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14539" y="904875"/>
            <a:ext cx="13235335" cy="1072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0"/>
              </a:lnSpc>
            </a:pPr>
            <a:r>
              <a:rPr lang="en-US" sz="6000" b="1" dirty="0">
                <a:solidFill>
                  <a:srgbClr val="FFFFFF"/>
                </a:solidFill>
                <a:latin typeface="Alata"/>
              </a:rPr>
              <a:t>Characteristics of the tribunals: </a:t>
            </a:r>
          </a:p>
        </p:txBody>
      </p:sp>
      <p:sp>
        <p:nvSpPr>
          <p:cNvPr id="8" name="Freeform 22"/>
          <p:cNvSpPr/>
          <p:nvPr/>
        </p:nvSpPr>
        <p:spPr>
          <a:xfrm>
            <a:off x="9448800" y="3543300"/>
            <a:ext cx="7496165" cy="4834034"/>
          </a:xfrm>
          <a:custGeom>
            <a:avLst/>
            <a:gdLst/>
            <a:ahLst/>
            <a:cxnLst/>
            <a:rect l="l" t="t" r="r" b="b"/>
            <a:pathLst>
              <a:path w="12750833" h="8229600">
                <a:moveTo>
                  <a:pt x="0" y="0"/>
                </a:moveTo>
                <a:lnTo>
                  <a:pt x="12750832" y="0"/>
                </a:lnTo>
                <a:lnTo>
                  <a:pt x="1275083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057400" y="2476500"/>
            <a:ext cx="9321381" cy="910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0"/>
              </a:lnSpc>
            </a:pPr>
            <a:r>
              <a:rPr lang="en-US" sz="6000" b="1" dirty="0">
                <a:solidFill>
                  <a:srgbClr val="FFFFFF"/>
                </a:solidFill>
                <a:latin typeface="Alata"/>
              </a:rPr>
              <a:t>In the context of Nepal: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8201" y="4229100"/>
            <a:ext cx="12039600" cy="3282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93125" lvl="1" indent="-496562" algn="just">
              <a:lnSpc>
                <a:spcPts val="6439"/>
              </a:lnSpc>
              <a:buAutoNum type="arabicPeriod"/>
            </a:pPr>
            <a:r>
              <a:rPr lang="en-US" sz="4599" dirty="0">
                <a:solidFill>
                  <a:srgbClr val="FFFFFF"/>
                </a:solidFill>
                <a:latin typeface="Alata"/>
              </a:rPr>
              <a:t> Constitution of Nepal 2072- Article </a:t>
            </a:r>
            <a:r>
              <a:rPr lang="en-US" sz="4599" dirty="0" smtClean="0">
                <a:solidFill>
                  <a:srgbClr val="FFFFFF"/>
                </a:solidFill>
                <a:latin typeface="Alata"/>
              </a:rPr>
              <a:t>126</a:t>
            </a:r>
          </a:p>
          <a:p>
            <a:pPr marL="993125" lvl="1" indent="-496562" algn="just">
              <a:lnSpc>
                <a:spcPts val="6439"/>
              </a:lnSpc>
              <a:buAutoNum type="arabicPeriod"/>
            </a:pPr>
            <a:r>
              <a:rPr lang="en-US" sz="4599" dirty="0" smtClean="0">
                <a:solidFill>
                  <a:srgbClr val="FFFFFF"/>
                </a:solidFill>
                <a:latin typeface="Alata"/>
              </a:rPr>
              <a:t> Three members (</a:t>
            </a:r>
            <a:r>
              <a:rPr lang="en-US" sz="4599" dirty="0" err="1" smtClean="0">
                <a:solidFill>
                  <a:srgbClr val="FFFFFF"/>
                </a:solidFill>
                <a:latin typeface="Alata"/>
              </a:rPr>
              <a:t>Triunion</a:t>
            </a:r>
            <a:r>
              <a:rPr lang="en-US" sz="4599" dirty="0" smtClean="0">
                <a:solidFill>
                  <a:srgbClr val="FFFFFF"/>
                </a:solidFill>
                <a:latin typeface="Alata"/>
              </a:rPr>
              <a:t>) – one chair person+2 members</a:t>
            </a:r>
            <a:endParaRPr lang="en-US" sz="4599" dirty="0">
              <a:solidFill>
                <a:srgbClr val="FFFFFF"/>
              </a:solidFill>
              <a:latin typeface="Alata"/>
            </a:endParaRPr>
          </a:p>
          <a:p>
            <a:pPr algn="just">
              <a:lnSpc>
                <a:spcPts val="6439"/>
              </a:lnSpc>
            </a:pPr>
            <a:endParaRPr lang="en-US" sz="4599" dirty="0">
              <a:solidFill>
                <a:srgbClr val="FFFFFF"/>
              </a:solidFill>
              <a:latin typeface="Alata"/>
            </a:endParaRPr>
          </a:p>
        </p:txBody>
      </p:sp>
      <p:sp>
        <p:nvSpPr>
          <p:cNvPr id="5" name="Freeform 6"/>
          <p:cNvSpPr/>
          <p:nvPr/>
        </p:nvSpPr>
        <p:spPr>
          <a:xfrm>
            <a:off x="12877800" y="5710907"/>
            <a:ext cx="4825458" cy="4114800"/>
          </a:xfrm>
          <a:custGeom>
            <a:avLst/>
            <a:gdLst/>
            <a:ahLst/>
            <a:cxnLst/>
            <a:rect l="l" t="t" r="r" b="b"/>
            <a:pathLst>
              <a:path w="4825458" h="4114800">
                <a:moveTo>
                  <a:pt x="0" y="0"/>
                </a:moveTo>
                <a:lnTo>
                  <a:pt x="4825458" y="0"/>
                </a:lnTo>
                <a:lnTo>
                  <a:pt x="48254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842869" y="2124222"/>
            <a:ext cx="14972732" cy="84638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14714" lvl="1" indent="-507357" algn="just">
              <a:lnSpc>
                <a:spcPts val="6579"/>
              </a:lnSpc>
              <a:buAutoNum type="arabicPeriod"/>
            </a:pPr>
            <a:r>
              <a:rPr lang="en-US" sz="4000" dirty="0">
                <a:solidFill>
                  <a:srgbClr val="FFFFFF"/>
                </a:solidFill>
                <a:latin typeface="Alata"/>
              </a:rPr>
              <a:t> Administrative Court </a:t>
            </a:r>
          </a:p>
          <a:p>
            <a:pPr marL="1014714" lvl="1" indent="-507357" algn="just">
              <a:lnSpc>
                <a:spcPts val="6579"/>
              </a:lnSpc>
              <a:buAutoNum type="arabicPeriod"/>
            </a:pPr>
            <a:r>
              <a:rPr lang="en-US" sz="4000" dirty="0">
                <a:solidFill>
                  <a:srgbClr val="FFFFFF"/>
                </a:solidFill>
                <a:latin typeface="Alata"/>
              </a:rPr>
              <a:t> Revenue Tribunal</a:t>
            </a:r>
          </a:p>
          <a:p>
            <a:pPr marL="1014714" lvl="1" indent="-507357" algn="just">
              <a:lnSpc>
                <a:spcPts val="6579"/>
              </a:lnSpc>
              <a:buAutoNum type="arabicPeriod"/>
            </a:pPr>
            <a:r>
              <a:rPr lang="en-US" sz="4000" dirty="0">
                <a:solidFill>
                  <a:srgbClr val="FFFFFF"/>
                </a:solidFill>
                <a:latin typeface="Alata"/>
              </a:rPr>
              <a:t> Foreign Employment Tribunal</a:t>
            </a:r>
          </a:p>
          <a:p>
            <a:pPr marL="1014714" lvl="1" indent="-507357" algn="just">
              <a:lnSpc>
                <a:spcPts val="6579"/>
              </a:lnSpc>
              <a:buAutoNum type="arabicPeriod"/>
            </a:pPr>
            <a:r>
              <a:rPr lang="en-US" sz="4000" dirty="0">
                <a:solidFill>
                  <a:srgbClr val="FFFFFF"/>
                </a:solidFill>
                <a:latin typeface="Alata"/>
              </a:rPr>
              <a:t>Debt Recovery Appellate Tribunal</a:t>
            </a:r>
          </a:p>
          <a:p>
            <a:pPr marL="1014714" lvl="1" indent="-507357" algn="just">
              <a:lnSpc>
                <a:spcPts val="6579"/>
              </a:lnSpc>
              <a:buAutoNum type="arabicPeriod"/>
            </a:pPr>
            <a:r>
              <a:rPr lang="en-US" sz="4000" dirty="0">
                <a:solidFill>
                  <a:srgbClr val="FFFFFF"/>
                </a:solidFill>
                <a:latin typeface="Alata"/>
              </a:rPr>
              <a:t> Information Technology Tribunal </a:t>
            </a:r>
          </a:p>
          <a:p>
            <a:pPr marL="1014714" lvl="1" indent="-507357" algn="just">
              <a:lnSpc>
                <a:spcPts val="6579"/>
              </a:lnSpc>
              <a:buAutoNum type="arabicPeriod"/>
            </a:pPr>
            <a:r>
              <a:rPr lang="en-US" sz="4000" dirty="0">
                <a:solidFill>
                  <a:srgbClr val="FFFFFF"/>
                </a:solidFill>
                <a:latin typeface="Alata"/>
              </a:rPr>
              <a:t> </a:t>
            </a:r>
            <a:r>
              <a:rPr lang="en-US" sz="4000" dirty="0" smtClean="0">
                <a:solidFill>
                  <a:srgbClr val="FFFFFF"/>
                </a:solidFill>
                <a:latin typeface="Alata"/>
              </a:rPr>
              <a:t>Labor </a:t>
            </a:r>
            <a:r>
              <a:rPr lang="en-US" sz="4000" dirty="0">
                <a:solidFill>
                  <a:srgbClr val="FFFFFF"/>
                </a:solidFill>
                <a:latin typeface="Alata"/>
              </a:rPr>
              <a:t>Court</a:t>
            </a:r>
          </a:p>
          <a:p>
            <a:pPr marL="1014714" lvl="1" indent="-507357" algn="just">
              <a:lnSpc>
                <a:spcPts val="6579"/>
              </a:lnSpc>
              <a:buAutoNum type="arabicPeriod"/>
            </a:pPr>
            <a:r>
              <a:rPr lang="en-US" sz="4000" dirty="0">
                <a:solidFill>
                  <a:srgbClr val="FFFFFF"/>
                </a:solidFill>
                <a:latin typeface="Alata"/>
              </a:rPr>
              <a:t> Police Special Court</a:t>
            </a:r>
          </a:p>
          <a:p>
            <a:pPr marL="1014714" lvl="1" indent="-507357" algn="just">
              <a:lnSpc>
                <a:spcPts val="6579"/>
              </a:lnSpc>
              <a:buAutoNum type="arabicPeriod"/>
            </a:pPr>
            <a:r>
              <a:rPr lang="en-US" sz="4000" dirty="0">
                <a:solidFill>
                  <a:srgbClr val="FFFFFF"/>
                </a:solidFill>
                <a:latin typeface="Alata"/>
              </a:rPr>
              <a:t> Army Special Court</a:t>
            </a:r>
          </a:p>
          <a:p>
            <a:pPr marL="1014714" lvl="1" indent="-507357" algn="just">
              <a:lnSpc>
                <a:spcPts val="6579"/>
              </a:lnSpc>
              <a:buAutoNum type="arabicPeriod"/>
            </a:pPr>
            <a:r>
              <a:rPr lang="en-US" sz="4000" dirty="0">
                <a:solidFill>
                  <a:srgbClr val="FFFFFF"/>
                </a:solidFill>
                <a:latin typeface="Alata"/>
              </a:rPr>
              <a:t> Loan Recovery Tribunal</a:t>
            </a:r>
          </a:p>
          <a:p>
            <a:pPr algn="just">
              <a:lnSpc>
                <a:spcPts val="6579"/>
              </a:lnSpc>
            </a:pPr>
            <a:endParaRPr lang="en-US" sz="4000" dirty="0">
              <a:solidFill>
                <a:srgbClr val="FFFFFF"/>
              </a:solidFill>
              <a:latin typeface="Alata"/>
            </a:endParaRPr>
          </a:p>
        </p:txBody>
      </p:sp>
      <p:sp>
        <p:nvSpPr>
          <p:cNvPr id="4" name="Freeform 4"/>
          <p:cNvSpPr/>
          <p:nvPr/>
        </p:nvSpPr>
        <p:spPr>
          <a:xfrm rot="161999">
            <a:off x="12561415" y="3780077"/>
            <a:ext cx="4878196" cy="4878196"/>
          </a:xfrm>
          <a:custGeom>
            <a:avLst/>
            <a:gdLst/>
            <a:ahLst/>
            <a:cxnLst/>
            <a:rect l="l" t="t" r="r" b="b"/>
            <a:pathLst>
              <a:path w="4878196" h="4878196">
                <a:moveTo>
                  <a:pt x="0" y="219690"/>
                </a:moveTo>
                <a:lnTo>
                  <a:pt x="4658507" y="0"/>
                </a:lnTo>
                <a:lnTo>
                  <a:pt x="4878197" y="4658506"/>
                </a:lnTo>
                <a:lnTo>
                  <a:pt x="219690" y="4878196"/>
                </a:lnTo>
                <a:lnTo>
                  <a:pt x="0" y="219690"/>
                </a:lnTo>
                <a:close/>
              </a:path>
            </a:pathLst>
          </a:custGeom>
          <a:blipFill>
            <a:blip r:embed="rId3"/>
            <a:stretch>
              <a:fillRect l="-43056" t="-16469" r="-43056" b="-1646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869980" y="821730"/>
            <a:ext cx="13364554" cy="1094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60"/>
              </a:lnSpc>
            </a:pPr>
            <a:r>
              <a:rPr lang="en-US" sz="6000" b="1" dirty="0">
                <a:solidFill>
                  <a:srgbClr val="FFFFFF"/>
                </a:solidFill>
                <a:latin typeface="Alata"/>
              </a:rPr>
              <a:t>Administrative Tribunals of Nepal: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590800" y="1409700"/>
            <a:ext cx="13364554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60"/>
              </a:lnSpc>
            </a:pPr>
            <a:r>
              <a:rPr lang="en-US" sz="6400" b="1" dirty="0">
                <a:solidFill>
                  <a:srgbClr val="FFFFFF"/>
                </a:solidFill>
                <a:latin typeface="Alata"/>
              </a:rPr>
              <a:t>Administrative Tribunals </a:t>
            </a:r>
            <a:r>
              <a:rPr lang="en-US" sz="6400" b="1" dirty="0" smtClean="0">
                <a:solidFill>
                  <a:srgbClr val="FFFFFF"/>
                </a:solidFill>
                <a:latin typeface="Alata"/>
              </a:rPr>
              <a:t>VS Court:</a:t>
            </a:r>
            <a:endParaRPr lang="en-US" sz="6400" b="1" dirty="0">
              <a:solidFill>
                <a:srgbClr val="FFFFFF"/>
              </a:solidFill>
              <a:latin typeface="Alata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079200"/>
              </p:ext>
            </p:extLst>
          </p:nvPr>
        </p:nvGraphicFramePr>
        <p:xfrm>
          <a:off x="685800" y="2933701"/>
          <a:ext cx="16992600" cy="6629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96300"/>
                <a:gridCol w="8496300"/>
              </a:tblGrid>
              <a:tr h="10667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kern="100" dirty="0">
                          <a:effectLst/>
                          <a:latin typeface="Alata" panose="020B0604020202020204" charset="0"/>
                        </a:rPr>
                        <a:t>Administrative Tribunal</a:t>
                      </a:r>
                      <a:endParaRPr lang="en-US" sz="3500" kern="100" dirty="0">
                        <a:effectLst/>
                        <a:latin typeface="Alata" panose="020B0604020202020204" charset="0"/>
                        <a:ea typeface="Aptos"/>
                        <a:cs typeface="Mangal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kern="100" dirty="0">
                          <a:solidFill>
                            <a:schemeClr val="bg1"/>
                          </a:solidFill>
                          <a:effectLst/>
                          <a:latin typeface="Alata" panose="020B0604020202020204" charset="0"/>
                        </a:rPr>
                        <a:t>Court (Judiciary)</a:t>
                      </a:r>
                      <a:endParaRPr lang="en-US" sz="3500" kern="100" dirty="0">
                        <a:solidFill>
                          <a:schemeClr val="bg1"/>
                        </a:solidFill>
                        <a:effectLst/>
                        <a:latin typeface="Alata" panose="020B0604020202020204" charset="0"/>
                        <a:ea typeface="Aptos"/>
                        <a:cs typeface="Mangal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12192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kern="100" dirty="0">
                          <a:effectLst/>
                          <a:latin typeface="Alata" panose="020B0604020202020204" charset="0"/>
                        </a:rPr>
                        <a:t>Tribunals can be described as minor courts </a:t>
                      </a:r>
                      <a:r>
                        <a:rPr lang="en-US" sz="3000" b="0" kern="100" dirty="0" smtClean="0">
                          <a:effectLst/>
                          <a:latin typeface="Alata" panose="020B0604020202020204" charset="0"/>
                        </a:rPr>
                        <a:t>that</a:t>
                      </a:r>
                      <a:r>
                        <a:rPr lang="en-US" sz="3000" b="0" kern="100" baseline="0" dirty="0" smtClean="0">
                          <a:effectLst/>
                          <a:latin typeface="Alata" panose="020B0604020202020204" charset="0"/>
                        </a:rPr>
                        <a:t> </a:t>
                      </a:r>
                      <a:r>
                        <a:rPr lang="en-US" sz="3000" b="0" kern="100" dirty="0" smtClean="0">
                          <a:effectLst/>
                          <a:latin typeface="Alata" panose="020B0604020202020204" charset="0"/>
                        </a:rPr>
                        <a:t>adjudicate </a:t>
                      </a:r>
                      <a:r>
                        <a:rPr lang="en-US" sz="3000" b="0" kern="100" dirty="0">
                          <a:effectLst/>
                          <a:latin typeface="Alata" panose="020B0604020202020204" charset="0"/>
                        </a:rPr>
                        <a:t>disputes in special cases.</a:t>
                      </a:r>
                      <a:endParaRPr lang="en-US" sz="3000" b="0" kern="100" dirty="0">
                        <a:effectLst/>
                        <a:latin typeface="Alata" panose="020B0604020202020204" charset="0"/>
                        <a:ea typeface="Aptos"/>
                        <a:cs typeface="Mangal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kern="100" dirty="0">
                          <a:solidFill>
                            <a:schemeClr val="bg1"/>
                          </a:solidFill>
                          <a:effectLst/>
                          <a:latin typeface="Alata" panose="020B0604020202020204" charset="0"/>
                        </a:rPr>
                        <a:t>It is a part of legal system which are established to give decisions on civil and criminal cases.</a:t>
                      </a:r>
                      <a:endParaRPr lang="en-US" sz="3000" b="0" kern="100" dirty="0">
                        <a:solidFill>
                          <a:schemeClr val="bg1"/>
                        </a:solidFill>
                        <a:effectLst/>
                        <a:latin typeface="Alata" panose="020B0604020202020204" charset="0"/>
                        <a:ea typeface="Aptos"/>
                        <a:cs typeface="Mangal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kern="100" dirty="0">
                          <a:effectLst/>
                          <a:latin typeface="Alata" panose="020B0604020202020204" charset="0"/>
                        </a:rPr>
                        <a:t>It is a Quasi-judicial body. </a:t>
                      </a:r>
                      <a:endParaRPr lang="en-US" sz="3000" b="0" kern="100" dirty="0">
                        <a:effectLst/>
                        <a:latin typeface="Alata" panose="020B0604020202020204" charset="0"/>
                        <a:ea typeface="Aptos"/>
                        <a:cs typeface="Mangal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kern="100" dirty="0">
                          <a:solidFill>
                            <a:schemeClr val="bg1"/>
                          </a:solidFill>
                          <a:effectLst/>
                          <a:latin typeface="Alata" panose="020B0604020202020204" charset="0"/>
                        </a:rPr>
                        <a:t>It is a judicial body.</a:t>
                      </a:r>
                      <a:endParaRPr lang="en-US" sz="3000" b="0" kern="100" dirty="0">
                        <a:solidFill>
                          <a:schemeClr val="bg1"/>
                        </a:solidFill>
                        <a:effectLst/>
                        <a:latin typeface="Alata" panose="020B0604020202020204" charset="0"/>
                        <a:ea typeface="Aptos"/>
                        <a:cs typeface="Mangal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kern="100" dirty="0">
                          <a:effectLst/>
                          <a:latin typeface="Alata" panose="020B0604020202020204" charset="0"/>
                        </a:rPr>
                        <a:t>Deals with special cases</a:t>
                      </a:r>
                      <a:endParaRPr lang="en-US" sz="3000" b="0" kern="100" dirty="0">
                        <a:effectLst/>
                        <a:latin typeface="Alata" panose="020B0604020202020204" charset="0"/>
                        <a:ea typeface="Aptos"/>
                        <a:cs typeface="Mangal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kern="100" dirty="0">
                          <a:solidFill>
                            <a:schemeClr val="bg1"/>
                          </a:solidFill>
                          <a:effectLst/>
                          <a:latin typeface="Alata" panose="020B0604020202020204" charset="0"/>
                        </a:rPr>
                        <a:t>Deals with variety of cases</a:t>
                      </a:r>
                      <a:endParaRPr lang="en-US" sz="3000" b="0" kern="100" dirty="0">
                        <a:solidFill>
                          <a:schemeClr val="bg1"/>
                        </a:solidFill>
                        <a:effectLst/>
                        <a:latin typeface="Alata" panose="020B0604020202020204" charset="0"/>
                        <a:ea typeface="Aptos"/>
                        <a:cs typeface="Mangal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kern="100" dirty="0">
                          <a:effectLst/>
                          <a:latin typeface="Alata" panose="020B0604020202020204" charset="0"/>
                        </a:rPr>
                        <a:t>Decisions are called </a:t>
                      </a:r>
                      <a:r>
                        <a:rPr lang="en-US" sz="3000" b="0" kern="100" dirty="0" smtClean="0">
                          <a:effectLst/>
                          <a:latin typeface="Alata" panose="020B0604020202020204" charset="0"/>
                        </a:rPr>
                        <a:t>Decree.</a:t>
                      </a:r>
                      <a:endParaRPr lang="en-US" sz="3000" b="0" kern="100" dirty="0">
                        <a:effectLst/>
                        <a:latin typeface="Alata" panose="020B0604020202020204" charset="0"/>
                        <a:ea typeface="Aptos"/>
                        <a:cs typeface="Mangal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kern="100" dirty="0">
                          <a:solidFill>
                            <a:schemeClr val="bg1"/>
                          </a:solidFill>
                          <a:effectLst/>
                          <a:latin typeface="Alata" panose="020B0604020202020204" charset="0"/>
                        </a:rPr>
                        <a:t>Decisions are called decree, judgments etc. </a:t>
                      </a:r>
                      <a:endParaRPr lang="en-US" sz="3000" b="0" kern="100" dirty="0">
                        <a:solidFill>
                          <a:schemeClr val="bg1"/>
                        </a:solidFill>
                        <a:effectLst/>
                        <a:latin typeface="Alata" panose="020B0604020202020204" charset="0"/>
                        <a:ea typeface="Aptos"/>
                        <a:cs typeface="Mangal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kern="100" dirty="0">
                          <a:effectLst/>
                          <a:latin typeface="Alata" panose="020B0604020202020204" charset="0"/>
                        </a:rPr>
                        <a:t>Dependent on the legislature</a:t>
                      </a:r>
                      <a:endParaRPr lang="en-US" sz="3000" b="0" kern="100" dirty="0">
                        <a:effectLst/>
                        <a:latin typeface="Alata" panose="020B0604020202020204" charset="0"/>
                        <a:ea typeface="Aptos"/>
                        <a:cs typeface="Mangal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kern="100" dirty="0">
                          <a:solidFill>
                            <a:schemeClr val="bg1"/>
                          </a:solidFill>
                          <a:effectLst/>
                          <a:latin typeface="Alata" panose="020B0604020202020204" charset="0"/>
                        </a:rPr>
                        <a:t>An independent Body</a:t>
                      </a:r>
                      <a:endParaRPr lang="en-US" sz="3000" b="0" kern="100" dirty="0">
                        <a:solidFill>
                          <a:schemeClr val="bg1"/>
                        </a:solidFill>
                        <a:effectLst/>
                        <a:latin typeface="Alata" panose="020B0604020202020204" charset="0"/>
                        <a:ea typeface="Aptos"/>
                        <a:cs typeface="Mangal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kern="100" dirty="0">
                          <a:effectLst/>
                          <a:latin typeface="Alata" panose="020B0604020202020204" charset="0"/>
                        </a:rPr>
                        <a:t>Not permanent in nature</a:t>
                      </a:r>
                      <a:endParaRPr lang="en-US" sz="3000" b="0" kern="100" dirty="0">
                        <a:effectLst/>
                        <a:latin typeface="Alata" panose="020B0604020202020204" charset="0"/>
                        <a:ea typeface="Aptos"/>
                        <a:cs typeface="Mangal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kern="100" dirty="0">
                          <a:solidFill>
                            <a:schemeClr val="bg1"/>
                          </a:solidFill>
                          <a:effectLst/>
                          <a:latin typeface="Alata" panose="020B0604020202020204" charset="0"/>
                        </a:rPr>
                        <a:t>Permanent in nature</a:t>
                      </a:r>
                      <a:endParaRPr lang="en-US" sz="3000" b="0" kern="100" dirty="0">
                        <a:solidFill>
                          <a:schemeClr val="bg1"/>
                        </a:solidFill>
                        <a:effectLst/>
                        <a:latin typeface="Alata" panose="020B0604020202020204" charset="0"/>
                        <a:ea typeface="Aptos"/>
                        <a:cs typeface="Mangal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461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31912" y="4076700"/>
            <a:ext cx="15824175" cy="3816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8000" spc="280" dirty="0">
                <a:solidFill>
                  <a:srgbClr val="FFFFFF"/>
                </a:solidFill>
                <a:latin typeface="Comic Sans MS" panose="030F0702030302020204" pitchFamily="66" charset="0"/>
                <a:ea typeface="Schoolbell" panose="020B0604020202020204" charset="0"/>
              </a:rPr>
              <a:t>"All courts are tribunals but all tribunals are not court"</a:t>
            </a:r>
          </a:p>
          <a:p>
            <a:pPr algn="ctr">
              <a:lnSpc>
                <a:spcPts val="10000"/>
              </a:lnSpc>
            </a:pPr>
            <a:endParaRPr lang="en-US" sz="8000" spc="280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38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10187" y="1485900"/>
            <a:ext cx="18636032" cy="839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0"/>
              </a:lnSpc>
            </a:pPr>
            <a:r>
              <a:rPr lang="en-US" sz="5000" b="1" dirty="0">
                <a:solidFill>
                  <a:srgbClr val="FFFFFF"/>
                </a:solidFill>
                <a:latin typeface="Alata"/>
              </a:rPr>
              <a:t>Reasons for the growth of Administrative Tribunals: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10187" y="2857808"/>
            <a:ext cx="14158413" cy="7386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93125" lvl="1" indent="-496562" algn="just">
              <a:lnSpc>
                <a:spcPts val="6439"/>
              </a:lnSpc>
              <a:buAutoNum type="arabicPeriod"/>
            </a:pPr>
            <a:r>
              <a:rPr lang="en-US" sz="4599" dirty="0">
                <a:solidFill>
                  <a:srgbClr val="FFFFFF"/>
                </a:solidFill>
                <a:latin typeface="Alata"/>
              </a:rPr>
              <a:t> </a:t>
            </a:r>
            <a:r>
              <a:rPr lang="en-US" sz="4599" dirty="0" smtClean="0">
                <a:solidFill>
                  <a:srgbClr val="FFFFFF"/>
                </a:solidFill>
                <a:latin typeface="Alata"/>
              </a:rPr>
              <a:t>Overloaded courts</a:t>
            </a:r>
          </a:p>
          <a:p>
            <a:pPr marL="993125" lvl="1" indent="-496562" algn="just">
              <a:lnSpc>
                <a:spcPts val="6439"/>
              </a:lnSpc>
              <a:buAutoNum type="arabicPeriod"/>
            </a:pPr>
            <a:r>
              <a:rPr lang="en-US" sz="4599" dirty="0">
                <a:solidFill>
                  <a:srgbClr val="FFFFFF"/>
                </a:solidFill>
                <a:latin typeface="Alata"/>
              </a:rPr>
              <a:t> </a:t>
            </a:r>
            <a:r>
              <a:rPr lang="en-US" sz="4599" dirty="0" smtClean="0">
                <a:solidFill>
                  <a:srgbClr val="FFFFFF"/>
                </a:solidFill>
                <a:latin typeface="Alata"/>
              </a:rPr>
              <a:t>Speedy disposal of disputes</a:t>
            </a:r>
          </a:p>
          <a:p>
            <a:pPr marL="993125" lvl="1" indent="-496562" algn="just">
              <a:lnSpc>
                <a:spcPts val="6439"/>
              </a:lnSpc>
              <a:buAutoNum type="arabicPeriod"/>
            </a:pPr>
            <a:r>
              <a:rPr lang="en-US" sz="4599" dirty="0">
                <a:solidFill>
                  <a:srgbClr val="FFFFFF"/>
                </a:solidFill>
                <a:latin typeface="Alata"/>
              </a:rPr>
              <a:t> </a:t>
            </a:r>
            <a:r>
              <a:rPr lang="en-US" sz="4599" dirty="0" smtClean="0">
                <a:solidFill>
                  <a:srgbClr val="FFFFFF"/>
                </a:solidFill>
                <a:latin typeface="Alata"/>
              </a:rPr>
              <a:t>Policy </a:t>
            </a:r>
            <a:r>
              <a:rPr lang="en-US" sz="4599" dirty="0">
                <a:solidFill>
                  <a:srgbClr val="FFFFFF"/>
                </a:solidFill>
                <a:latin typeface="Alata"/>
              </a:rPr>
              <a:t>consideration</a:t>
            </a:r>
          </a:p>
          <a:p>
            <a:pPr marL="993125" lvl="1" indent="-496562" algn="just">
              <a:lnSpc>
                <a:spcPts val="6439"/>
              </a:lnSpc>
              <a:buAutoNum type="arabicPeriod"/>
            </a:pPr>
            <a:r>
              <a:rPr lang="en-US" sz="4599" dirty="0">
                <a:solidFill>
                  <a:srgbClr val="FFFFFF"/>
                </a:solidFill>
                <a:latin typeface="Alata"/>
              </a:rPr>
              <a:t> Inadequacy of judicial system</a:t>
            </a:r>
          </a:p>
          <a:p>
            <a:pPr marL="993125" lvl="1" indent="-496562" algn="just">
              <a:lnSpc>
                <a:spcPts val="6439"/>
              </a:lnSpc>
              <a:buAutoNum type="arabicPeriod"/>
            </a:pPr>
            <a:r>
              <a:rPr lang="en-US" sz="4599" dirty="0">
                <a:solidFill>
                  <a:srgbClr val="FFFFFF"/>
                </a:solidFill>
                <a:latin typeface="Alata"/>
              </a:rPr>
              <a:t> Merits of system of Administrative Adjudication</a:t>
            </a:r>
          </a:p>
          <a:p>
            <a:pPr marL="993125" lvl="1" indent="-496562" algn="just">
              <a:lnSpc>
                <a:spcPts val="6439"/>
              </a:lnSpc>
              <a:buAutoNum type="arabicPeriod"/>
            </a:pPr>
            <a:r>
              <a:rPr lang="en-US" sz="4599" dirty="0">
                <a:solidFill>
                  <a:srgbClr val="FFFFFF"/>
                </a:solidFill>
                <a:latin typeface="Alata"/>
              </a:rPr>
              <a:t> Need for expertise </a:t>
            </a:r>
            <a:r>
              <a:rPr lang="en-US" sz="4599" dirty="0" smtClean="0">
                <a:solidFill>
                  <a:srgbClr val="FFFFFF"/>
                </a:solidFill>
                <a:latin typeface="Alata"/>
              </a:rPr>
              <a:t>and technical knowledge</a:t>
            </a:r>
            <a:endParaRPr lang="en-US" sz="4599" dirty="0">
              <a:solidFill>
                <a:srgbClr val="FFFFFF"/>
              </a:solidFill>
              <a:latin typeface="Alata"/>
            </a:endParaRPr>
          </a:p>
          <a:p>
            <a:pPr marL="993125" lvl="1" indent="-496562" algn="just">
              <a:lnSpc>
                <a:spcPts val="6439"/>
              </a:lnSpc>
              <a:buAutoNum type="arabicPeriod"/>
            </a:pPr>
            <a:r>
              <a:rPr lang="en-US" sz="4599" dirty="0">
                <a:solidFill>
                  <a:srgbClr val="FFFFFF"/>
                </a:solidFill>
                <a:latin typeface="Alata"/>
              </a:rPr>
              <a:t> Preventive </a:t>
            </a:r>
            <a:r>
              <a:rPr lang="en-US" sz="4599" dirty="0" smtClean="0">
                <a:solidFill>
                  <a:srgbClr val="FFFFFF"/>
                </a:solidFill>
                <a:latin typeface="Alata"/>
              </a:rPr>
              <a:t>measures;</a:t>
            </a:r>
          </a:p>
          <a:p>
            <a:pPr marL="993125" lvl="1" indent="-496562" algn="just">
              <a:lnSpc>
                <a:spcPts val="6439"/>
              </a:lnSpc>
              <a:buAutoNum type="arabicPeriod"/>
            </a:pPr>
            <a:r>
              <a:rPr lang="en-US" sz="4599" dirty="0">
                <a:solidFill>
                  <a:srgbClr val="FFFFFF"/>
                </a:solidFill>
                <a:latin typeface="Alata"/>
              </a:rPr>
              <a:t> </a:t>
            </a:r>
            <a:r>
              <a:rPr lang="en-US" sz="4599" dirty="0" smtClean="0">
                <a:solidFill>
                  <a:srgbClr val="FFFFFF"/>
                </a:solidFill>
                <a:latin typeface="Alata"/>
              </a:rPr>
              <a:t>Local by nature</a:t>
            </a:r>
            <a:endParaRPr lang="en-US" sz="4599" dirty="0">
              <a:solidFill>
                <a:srgbClr val="FFFFFF"/>
              </a:solidFill>
              <a:latin typeface="Alata"/>
            </a:endParaRPr>
          </a:p>
          <a:p>
            <a:pPr algn="just">
              <a:lnSpc>
                <a:spcPts val="6439"/>
              </a:lnSpc>
            </a:pPr>
            <a:endParaRPr lang="en-US" sz="4599" dirty="0">
              <a:solidFill>
                <a:srgbClr val="FFFFFF"/>
              </a:solidFill>
              <a:latin typeface="Alat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12034" y="3515916"/>
            <a:ext cx="14463932" cy="6771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indent="-914400" algn="just">
              <a:lnSpc>
                <a:spcPts val="6579"/>
              </a:lnSpc>
              <a:buAutoNum type="arabicPeriod"/>
            </a:pPr>
            <a:r>
              <a:rPr lang="en-US" sz="4699" dirty="0">
                <a:solidFill>
                  <a:srgbClr val="FFFFFF"/>
                </a:solidFill>
                <a:latin typeface="Alata"/>
              </a:rPr>
              <a:t>M</a:t>
            </a:r>
            <a:r>
              <a:rPr lang="en-US" sz="4699" dirty="0" smtClean="0">
                <a:solidFill>
                  <a:srgbClr val="FFFFFF"/>
                </a:solidFill>
                <a:latin typeface="Alata"/>
              </a:rPr>
              <a:t>ay violate the principles of rule of law and natural justice. </a:t>
            </a:r>
          </a:p>
          <a:p>
            <a:pPr marL="914400" indent="-914400" algn="just">
              <a:lnSpc>
                <a:spcPts val="6579"/>
              </a:lnSpc>
              <a:buAutoNum type="arabicPeriod"/>
            </a:pPr>
            <a:r>
              <a:rPr lang="en-US" sz="4699" dirty="0" smtClean="0">
                <a:solidFill>
                  <a:srgbClr val="FFFFFF"/>
                </a:solidFill>
                <a:latin typeface="Alata"/>
              </a:rPr>
              <a:t>May upset the theory of separation of powers.</a:t>
            </a:r>
          </a:p>
          <a:p>
            <a:pPr marL="914400" indent="-914400" algn="just">
              <a:lnSpc>
                <a:spcPts val="6579"/>
              </a:lnSpc>
              <a:buAutoNum type="arabicPeriod"/>
            </a:pPr>
            <a:r>
              <a:rPr lang="en-US" sz="4699" dirty="0" smtClean="0">
                <a:solidFill>
                  <a:srgbClr val="FFFFFF"/>
                </a:solidFill>
                <a:latin typeface="Alata"/>
              </a:rPr>
              <a:t>Staff may not have the background of law or training in judicial work. </a:t>
            </a:r>
          </a:p>
          <a:p>
            <a:pPr algn="just">
              <a:lnSpc>
                <a:spcPts val="6579"/>
              </a:lnSpc>
            </a:pPr>
            <a:endParaRPr lang="en-US" sz="4699" dirty="0">
              <a:solidFill>
                <a:srgbClr val="FFFFFF"/>
              </a:solidFill>
              <a:latin typeface="Alata"/>
            </a:endParaRPr>
          </a:p>
          <a:p>
            <a:pPr algn="just">
              <a:lnSpc>
                <a:spcPts val="6579"/>
              </a:lnSpc>
            </a:pPr>
            <a:endParaRPr lang="en-US" sz="4699" dirty="0" smtClean="0">
              <a:solidFill>
                <a:srgbClr val="FFFFFF"/>
              </a:solidFill>
              <a:latin typeface="Alata"/>
            </a:endParaRPr>
          </a:p>
          <a:p>
            <a:pPr marL="914400" indent="-914400" algn="just">
              <a:lnSpc>
                <a:spcPts val="6579"/>
              </a:lnSpc>
              <a:buAutoNum type="arabicPeriod"/>
            </a:pPr>
            <a:endParaRPr lang="en-US" sz="4699" dirty="0">
              <a:solidFill>
                <a:srgbClr val="FFFFFF"/>
              </a:solidFill>
              <a:latin typeface="Alata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912034" y="1562100"/>
            <a:ext cx="14945621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60"/>
              </a:lnSpc>
            </a:pPr>
            <a:r>
              <a:rPr lang="en-US" sz="6000" b="1" dirty="0" smtClean="0">
                <a:solidFill>
                  <a:srgbClr val="FFFFFF"/>
                </a:solidFill>
                <a:latin typeface="Alata"/>
              </a:rPr>
              <a:t>Disadvantages of Administrative Tribunals: </a:t>
            </a:r>
            <a:endParaRPr lang="en-US" sz="6000" b="1" dirty="0">
              <a:solidFill>
                <a:srgbClr val="FFFFFF"/>
              </a:solidFill>
              <a:latin typeface="Alata"/>
            </a:endParaRPr>
          </a:p>
        </p:txBody>
      </p:sp>
    </p:spTree>
    <p:extLst>
      <p:ext uri="{BB962C8B-B14F-4D97-AF65-F5344CB8AC3E}">
        <p14:creationId xmlns:p14="http://schemas.microsoft.com/office/powerpoint/2010/main" val="15393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41342" y="3390900"/>
            <a:ext cx="15766366" cy="5078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indent="-914400" algn="just">
              <a:lnSpc>
                <a:spcPts val="6579"/>
              </a:lnSpc>
              <a:buAutoNum type="arabicPeriod"/>
            </a:pPr>
            <a:r>
              <a:rPr lang="en-US" sz="4699" dirty="0" smtClean="0">
                <a:solidFill>
                  <a:srgbClr val="FFFFFF"/>
                </a:solidFill>
                <a:latin typeface="Alata"/>
              </a:rPr>
              <a:t>Administrative Law (Book)- </a:t>
            </a:r>
            <a:r>
              <a:rPr lang="en-US" sz="4699" dirty="0" err="1" smtClean="0">
                <a:solidFill>
                  <a:srgbClr val="FFFFFF"/>
                </a:solidFill>
                <a:latin typeface="Alata"/>
              </a:rPr>
              <a:t>Keshav</a:t>
            </a:r>
            <a:r>
              <a:rPr lang="en-US" sz="4699" dirty="0" smtClean="0">
                <a:solidFill>
                  <a:srgbClr val="FFFFFF"/>
                </a:solidFill>
                <a:latin typeface="Alata"/>
              </a:rPr>
              <a:t> Raj </a:t>
            </a:r>
            <a:r>
              <a:rPr lang="en-US" sz="4699" dirty="0" err="1" smtClean="0">
                <a:solidFill>
                  <a:srgbClr val="FFFFFF"/>
                </a:solidFill>
                <a:latin typeface="Alata"/>
              </a:rPr>
              <a:t>Pande</a:t>
            </a:r>
            <a:endParaRPr lang="en-US" sz="4699" dirty="0" smtClean="0">
              <a:solidFill>
                <a:srgbClr val="FFFFFF"/>
              </a:solidFill>
              <a:latin typeface="Alata"/>
            </a:endParaRPr>
          </a:p>
          <a:p>
            <a:pPr marL="914400" indent="-914400" algn="just">
              <a:lnSpc>
                <a:spcPts val="6579"/>
              </a:lnSpc>
              <a:buAutoNum type="arabicPeriod"/>
            </a:pPr>
            <a:r>
              <a:rPr lang="en-US" sz="4699" dirty="0" smtClean="0">
                <a:solidFill>
                  <a:srgbClr val="FFFFFF"/>
                </a:solidFill>
                <a:latin typeface="Alata"/>
              </a:rPr>
              <a:t>Administrative Law (Book)- </a:t>
            </a:r>
            <a:r>
              <a:rPr lang="en-US" sz="4699" dirty="0" err="1" smtClean="0">
                <a:solidFill>
                  <a:srgbClr val="FFFFFF"/>
                </a:solidFill>
                <a:latin typeface="Alata"/>
              </a:rPr>
              <a:t>Sambhu</a:t>
            </a:r>
            <a:r>
              <a:rPr lang="en-US" sz="4699" dirty="0" smtClean="0">
                <a:solidFill>
                  <a:srgbClr val="FFFFFF"/>
                </a:solidFill>
                <a:latin typeface="Alata"/>
              </a:rPr>
              <a:t> Prasad </a:t>
            </a:r>
            <a:r>
              <a:rPr lang="en-US" sz="4699" dirty="0" err="1" smtClean="0">
                <a:solidFill>
                  <a:srgbClr val="FFFFFF"/>
                </a:solidFill>
                <a:latin typeface="Alata"/>
              </a:rPr>
              <a:t>Khanal</a:t>
            </a:r>
            <a:endParaRPr lang="en-US" sz="4699" dirty="0" smtClean="0">
              <a:solidFill>
                <a:srgbClr val="FFFFFF"/>
              </a:solidFill>
              <a:latin typeface="Alata"/>
            </a:endParaRPr>
          </a:p>
          <a:p>
            <a:pPr marL="914400" indent="-914400" algn="just">
              <a:lnSpc>
                <a:spcPts val="6579"/>
              </a:lnSpc>
              <a:buAutoNum type="arabicPeriod"/>
            </a:pPr>
            <a:r>
              <a:rPr lang="en-US" sz="4699" dirty="0">
                <a:solidFill>
                  <a:srgbClr val="FFFFFF"/>
                </a:solidFill>
                <a:latin typeface="Alata"/>
                <a:hlinkClick r:id="rId3"/>
              </a:rPr>
              <a:t>https://</a:t>
            </a:r>
            <a:r>
              <a:rPr lang="en-US" sz="4699" dirty="0" smtClean="0">
                <a:solidFill>
                  <a:srgbClr val="FFFFFF"/>
                </a:solidFill>
                <a:latin typeface="Alata"/>
                <a:hlinkClick r:id="rId3"/>
              </a:rPr>
              <a:t>www.youtube.com/watch?v=looUAsBJqVE</a:t>
            </a:r>
            <a:endParaRPr lang="en-US" sz="4699" dirty="0" smtClean="0">
              <a:solidFill>
                <a:srgbClr val="FFFFFF"/>
              </a:solidFill>
              <a:latin typeface="Alata"/>
            </a:endParaRPr>
          </a:p>
          <a:p>
            <a:pPr marL="914400" indent="-914400" algn="just">
              <a:lnSpc>
                <a:spcPts val="6579"/>
              </a:lnSpc>
              <a:buAutoNum type="arabicPeriod"/>
            </a:pPr>
            <a:r>
              <a:rPr lang="en-US" sz="4699" dirty="0">
                <a:solidFill>
                  <a:srgbClr val="FFFFFF"/>
                </a:solidFill>
                <a:latin typeface="Alata"/>
                <a:hlinkClick r:id="rId4"/>
              </a:rPr>
              <a:t>https://</a:t>
            </a:r>
            <a:r>
              <a:rPr lang="en-US" sz="4699" dirty="0" smtClean="0">
                <a:solidFill>
                  <a:srgbClr val="FFFFFF"/>
                </a:solidFill>
                <a:latin typeface="Alata"/>
                <a:hlinkClick r:id="rId4"/>
              </a:rPr>
              <a:t>www.youtube.com/watch?v=EkjFQXxuIak</a:t>
            </a:r>
            <a:endParaRPr lang="en-US" sz="4699" dirty="0" smtClean="0">
              <a:solidFill>
                <a:srgbClr val="FFFFFF"/>
              </a:solidFill>
              <a:latin typeface="Alata"/>
            </a:endParaRPr>
          </a:p>
          <a:p>
            <a:pPr marL="914400" indent="-914400" algn="just">
              <a:lnSpc>
                <a:spcPts val="6579"/>
              </a:lnSpc>
              <a:buAutoNum type="arabicPeriod"/>
            </a:pPr>
            <a:r>
              <a:rPr lang="en-US" sz="4699" dirty="0">
                <a:solidFill>
                  <a:srgbClr val="FFFFFF"/>
                </a:solidFill>
                <a:latin typeface="Alata"/>
                <a:hlinkClick r:id="rId5"/>
              </a:rPr>
              <a:t>https://</a:t>
            </a:r>
            <a:r>
              <a:rPr lang="en-US" sz="4699" dirty="0" smtClean="0">
                <a:solidFill>
                  <a:srgbClr val="FFFFFF"/>
                </a:solidFill>
                <a:latin typeface="Alata"/>
                <a:hlinkClick r:id="rId5"/>
              </a:rPr>
              <a:t>www.youtube.com/watch?v=ZyTTszjTN48</a:t>
            </a:r>
            <a:endParaRPr lang="en-US" sz="4699" dirty="0" smtClean="0">
              <a:solidFill>
                <a:srgbClr val="FFFFFF"/>
              </a:solidFill>
              <a:latin typeface="Alata"/>
            </a:endParaRPr>
          </a:p>
          <a:p>
            <a:pPr marL="914400" indent="-914400" algn="just">
              <a:lnSpc>
                <a:spcPts val="6579"/>
              </a:lnSpc>
              <a:buAutoNum type="arabicPeriod"/>
            </a:pPr>
            <a:r>
              <a:rPr lang="en-US" sz="4699" dirty="0">
                <a:solidFill>
                  <a:srgbClr val="FFFFFF"/>
                </a:solidFill>
                <a:latin typeface="Alata"/>
                <a:hlinkClick r:id="rId6"/>
              </a:rPr>
              <a:t>https://</a:t>
            </a:r>
            <a:r>
              <a:rPr lang="en-US" sz="4699" dirty="0" smtClean="0">
                <a:solidFill>
                  <a:srgbClr val="FFFFFF"/>
                </a:solidFill>
                <a:latin typeface="Alata"/>
                <a:hlinkClick r:id="rId6"/>
              </a:rPr>
              <a:t>www.youtube.com/watch?v=yMeQMr2M4CY</a:t>
            </a:r>
            <a:endParaRPr lang="en-US" sz="4699" dirty="0" smtClean="0">
              <a:solidFill>
                <a:srgbClr val="FFFFFF"/>
              </a:solidFill>
              <a:latin typeface="Alata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912034" y="1562100"/>
            <a:ext cx="14945621" cy="1052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60"/>
              </a:lnSpc>
            </a:pPr>
            <a:r>
              <a:rPr lang="en-US" sz="6000" b="1" dirty="0" smtClean="0">
                <a:solidFill>
                  <a:srgbClr val="FFFFFF"/>
                </a:solidFill>
                <a:latin typeface="Alata"/>
              </a:rPr>
              <a:t>References:</a:t>
            </a:r>
            <a:endParaRPr lang="en-US" sz="6000" b="1" dirty="0">
              <a:solidFill>
                <a:srgbClr val="FFFFFF"/>
              </a:solidFill>
              <a:latin typeface="Alata"/>
            </a:endParaRPr>
          </a:p>
        </p:txBody>
      </p:sp>
    </p:spTree>
    <p:extLst>
      <p:ext uri="{BB962C8B-B14F-4D97-AF65-F5344CB8AC3E}">
        <p14:creationId xmlns:p14="http://schemas.microsoft.com/office/powerpoint/2010/main" val="287276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1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20657" y="0"/>
            <a:ext cx="11235927" cy="10287000"/>
          </a:xfrm>
          <a:custGeom>
            <a:avLst/>
            <a:gdLst/>
            <a:ahLst/>
            <a:cxnLst/>
            <a:rect l="l" t="t" r="r" b="b"/>
            <a:pathLst>
              <a:path w="11235927" h="10287000">
                <a:moveTo>
                  <a:pt x="0" y="0"/>
                </a:moveTo>
                <a:lnTo>
                  <a:pt x="11235927" y="0"/>
                </a:lnTo>
                <a:lnTo>
                  <a:pt x="1123592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6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72414" y="2175271"/>
            <a:ext cx="681990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12000" dirty="0" smtClean="0">
                <a:solidFill>
                  <a:srgbClr val="FFFFFF"/>
                </a:solidFill>
                <a:latin typeface="Alata" panose="020B0604020202020204" charset="0"/>
              </a:rPr>
              <a:t>THANK</a:t>
            </a:r>
          </a:p>
          <a:p>
            <a:r>
              <a:rPr lang="en-US" sz="12000" dirty="0" smtClean="0">
                <a:solidFill>
                  <a:srgbClr val="FFFFFF"/>
                </a:solidFill>
                <a:latin typeface="Alata" panose="020B0604020202020204" charset="0"/>
              </a:rPr>
              <a:t>YOU!</a:t>
            </a:r>
          </a:p>
        </p:txBody>
      </p:sp>
      <p:sp>
        <p:nvSpPr>
          <p:cNvPr id="5" name="Freeform 5"/>
          <p:cNvSpPr/>
          <p:nvPr/>
        </p:nvSpPr>
        <p:spPr>
          <a:xfrm>
            <a:off x="8778454" y="-1993456"/>
            <a:ext cx="7136956" cy="7136956"/>
          </a:xfrm>
          <a:custGeom>
            <a:avLst/>
            <a:gdLst/>
            <a:ahLst/>
            <a:cxnLst/>
            <a:rect l="l" t="t" r="r" b="b"/>
            <a:pathLst>
              <a:path w="7136956" h="7136956">
                <a:moveTo>
                  <a:pt x="0" y="0"/>
                </a:moveTo>
                <a:lnTo>
                  <a:pt x="7136956" y="0"/>
                </a:lnTo>
                <a:lnTo>
                  <a:pt x="7136956" y="7136956"/>
                </a:lnTo>
                <a:lnTo>
                  <a:pt x="0" y="71369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778454" y="5143500"/>
            <a:ext cx="7136956" cy="7136956"/>
          </a:xfrm>
          <a:custGeom>
            <a:avLst/>
            <a:gdLst/>
            <a:ahLst/>
            <a:cxnLst/>
            <a:rect l="l" t="t" r="r" b="b"/>
            <a:pathLst>
              <a:path w="7136956" h="7136956">
                <a:moveTo>
                  <a:pt x="0" y="0"/>
                </a:moveTo>
                <a:lnTo>
                  <a:pt x="7136956" y="0"/>
                </a:lnTo>
                <a:lnTo>
                  <a:pt x="7136956" y="7136956"/>
                </a:lnTo>
                <a:lnTo>
                  <a:pt x="0" y="71369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Rectangle 10"/>
          <p:cNvSpPr/>
          <p:nvPr/>
        </p:nvSpPr>
        <p:spPr>
          <a:xfrm>
            <a:off x="2272414" y="6336477"/>
            <a:ext cx="5740674" cy="11453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8960"/>
              </a:lnSpc>
            </a:pPr>
            <a:r>
              <a:rPr lang="en-US" sz="6000" b="1" dirty="0" smtClean="0">
                <a:solidFill>
                  <a:srgbClr val="FFFFFF"/>
                </a:solidFill>
                <a:latin typeface="Alata"/>
              </a:rPr>
              <a:t>Any Questions? </a:t>
            </a:r>
            <a:endParaRPr lang="en-US" sz="6000" b="1" dirty="0">
              <a:solidFill>
                <a:srgbClr val="FFFFFF"/>
              </a:solidFill>
              <a:latin typeface="Alata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6076210" y="4214556"/>
            <a:ext cx="1315190" cy="1258652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386</Words>
  <Application>Microsoft Office PowerPoint</Application>
  <PresentationFormat>Custom</PresentationFormat>
  <Paragraphs>73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Wingdings</vt:lpstr>
      <vt:lpstr>Comic Sans MS</vt:lpstr>
      <vt:lpstr>Arial</vt:lpstr>
      <vt:lpstr>Mangal</vt:lpstr>
      <vt:lpstr>Schoolbell</vt:lpstr>
      <vt:lpstr>Alata</vt:lpstr>
      <vt:lpstr>Calibri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and White Clean Lawyer Business Presentation</dc:title>
  <cp:lastModifiedBy>Windows User</cp:lastModifiedBy>
  <cp:revision>27</cp:revision>
  <dcterms:created xsi:type="dcterms:W3CDTF">2006-08-16T00:00:00Z</dcterms:created>
  <dcterms:modified xsi:type="dcterms:W3CDTF">2024-07-02T15:01:20Z</dcterms:modified>
  <dc:identifier>DAGJesGdGf4</dc:identifier>
</cp:coreProperties>
</file>