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18"/>
  </p:notesMasterIdLst>
  <p:sldIdLst>
    <p:sldId id="256" r:id="rId2"/>
    <p:sldId id="321" r:id="rId3"/>
    <p:sldId id="306" r:id="rId4"/>
    <p:sldId id="307" r:id="rId5"/>
    <p:sldId id="310" r:id="rId6"/>
    <p:sldId id="317" r:id="rId7"/>
    <p:sldId id="326" r:id="rId8"/>
    <p:sldId id="315" r:id="rId9"/>
    <p:sldId id="316" r:id="rId10"/>
    <p:sldId id="309" r:id="rId11"/>
    <p:sldId id="318" r:id="rId12"/>
    <p:sldId id="325" r:id="rId13"/>
    <p:sldId id="319" r:id="rId14"/>
    <p:sldId id="320" r:id="rId15"/>
    <p:sldId id="308" r:id="rId16"/>
    <p:sldId id="305" r:id="rId17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19"/>
      <p:bold r:id="rId20"/>
      <p:italic r:id="rId21"/>
      <p:boldItalic r:id="rId22"/>
    </p:embeddedFont>
    <p:embeddedFont>
      <p:font typeface="Tahoma" panose="020B0604030504040204" pitchFamily="34" charset="0"/>
      <p:regular r:id="rId23"/>
      <p:bold r:id="rId24"/>
    </p:embeddedFont>
    <p:embeddedFont>
      <p:font typeface="Roboto Condensed Light" panose="02000000000000000000" pitchFamily="2" charset="0"/>
      <p:regular r:id="rId25"/>
      <p:italic r:id="rId26"/>
    </p:embeddedFont>
    <p:embeddedFont>
      <p:font typeface="Raleway" panose="020B0503030101060003" pitchFamily="3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682F300-4FEC-406A-A505-3F0359E9DB16}">
  <a:tblStyle styleId="{7682F300-4FEC-406A-A505-3F0359E9DB1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88525" autoAdjust="0"/>
  </p:normalViewPr>
  <p:slideViewPr>
    <p:cSldViewPr snapToGrid="0">
      <p:cViewPr varScale="1">
        <p:scale>
          <a:sx n="100" d="100"/>
          <a:sy n="100" d="100"/>
        </p:scale>
        <p:origin x="8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239645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7535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b2c6eb5e32_2_244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b2c6eb5e32_2_244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5508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aa87768478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aa87768478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50490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23163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b2c6eb5e32_2_244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b2c6eb5e32_2_244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17767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/>
          <p:nvPr/>
        </p:nvSpPr>
        <p:spPr>
          <a:xfrm>
            <a:off x="840200" y="850375"/>
            <a:ext cx="7641300" cy="314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057400" y="1337775"/>
            <a:ext cx="5029200" cy="182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5200"/>
              <a:buNone/>
              <a:defRPr sz="4500">
                <a:solidFill>
                  <a:schemeClr val="accent3"/>
                </a:solidFill>
              </a:defRPr>
            </a:lvl1pPr>
            <a:lvl2pPr lvl="1" algn="ctr">
              <a:spcBef>
                <a:spcPts val="40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828800" y="3191721"/>
            <a:ext cx="5486400" cy="29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200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3">
  <p:cSld name="Title and three columns 3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2"/>
          <p:cNvSpPr txBox="1">
            <a:spLocks noGrp="1"/>
          </p:cNvSpPr>
          <p:nvPr>
            <p:ph type="subTitle" idx="1"/>
          </p:nvPr>
        </p:nvSpPr>
        <p:spPr>
          <a:xfrm>
            <a:off x="1235738" y="3857041"/>
            <a:ext cx="2011800" cy="927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2"/>
          <p:cNvSpPr txBox="1">
            <a:spLocks noGrp="1"/>
          </p:cNvSpPr>
          <p:nvPr>
            <p:ph type="subTitle" idx="2"/>
          </p:nvPr>
        </p:nvSpPr>
        <p:spPr>
          <a:xfrm>
            <a:off x="1235738" y="3558337"/>
            <a:ext cx="2011800" cy="255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aleway"/>
              <a:buNone/>
              <a:defRPr sz="20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2"/>
          <p:cNvSpPr txBox="1">
            <a:spLocks noGrp="1"/>
          </p:cNvSpPr>
          <p:nvPr>
            <p:ph type="subTitle" idx="3"/>
          </p:nvPr>
        </p:nvSpPr>
        <p:spPr>
          <a:xfrm>
            <a:off x="3566100" y="3857041"/>
            <a:ext cx="2011800" cy="927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subTitle" idx="4"/>
          </p:nvPr>
        </p:nvSpPr>
        <p:spPr>
          <a:xfrm>
            <a:off x="3566100" y="3558337"/>
            <a:ext cx="2011800" cy="255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aleway"/>
              <a:buNone/>
              <a:defRPr sz="20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subTitle" idx="5"/>
          </p:nvPr>
        </p:nvSpPr>
        <p:spPr>
          <a:xfrm>
            <a:off x="5966650" y="3857041"/>
            <a:ext cx="2011800" cy="927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ubTitle" idx="6"/>
          </p:nvPr>
        </p:nvSpPr>
        <p:spPr>
          <a:xfrm>
            <a:off x="5966650" y="3558337"/>
            <a:ext cx="2011800" cy="255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aleway"/>
              <a:buNone/>
              <a:defRPr sz="20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4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>
            <a:spLocks noGrp="1"/>
          </p:cNvSpPr>
          <p:nvPr>
            <p:ph type="title"/>
          </p:nvPr>
        </p:nvSpPr>
        <p:spPr>
          <a:xfrm>
            <a:off x="3772975" y="35692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None/>
              <a:defRPr sz="16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ubTitle" idx="1"/>
          </p:nvPr>
        </p:nvSpPr>
        <p:spPr>
          <a:xfrm>
            <a:off x="3772975" y="1253025"/>
            <a:ext cx="4188600" cy="240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Open Sans"/>
              <a:buNone/>
              <a:defRPr sz="2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63587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8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aleway"/>
              <a:buNone/>
              <a:defRPr sz="3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8" r:id="rId4"/>
    <p:sldLayoutId id="2147483682" r:id="rId5"/>
    <p:sldLayoutId id="2147483683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7KPcvaPIt3s?si=FOA_8iuv7R9O9TcA" TargetMode="External"/><Relationship Id="rId3" Type="http://schemas.openxmlformats.org/officeDocument/2006/relationships/hyperlink" Target="https://nanopdf.com/download/bozemanchap3-michigan-state-university_pdf" TargetMode="External"/><Relationship Id="rId7" Type="http://schemas.openxmlformats.org/officeDocument/2006/relationships/hyperlink" Target="https://englopedia.com/rationalism-with-characteristics-and-representatives-detail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vocabulary.com/dictionary/rationalism" TargetMode="External"/><Relationship Id="rId5" Type="http://schemas.openxmlformats.org/officeDocument/2006/relationships/hyperlink" Target="https://myrepublica.nagariknetwork.com/news/shattering-the-shackles-of-untrammeled-rationalism/" TargetMode="External"/><Relationship Id="rId10" Type="http://schemas.openxmlformats.org/officeDocument/2006/relationships/hyperlink" Target="https://www.scribd.com/document/496481733/Unit-2#:~:text=%EF%81%B6%20Six%20policy%20philosophies%20will,pragmatism%2C%20transferalism%2C%20and%20egoism.&amp;text=protectorism%20is%20that%20policy%20exists,emerges%20early%20in%20political%20philosophy" TargetMode="External"/><Relationship Id="rId4" Type="http://schemas.openxmlformats.org/officeDocument/2006/relationships/hyperlink" Target="https://myrepublica.nagariknetwork.com/news/progressivism-approaching-rationalism-over-radicalism/" TargetMode="External"/><Relationship Id="rId9" Type="http://schemas.openxmlformats.org/officeDocument/2006/relationships/hyperlink" Target="https://youtu.be/VtWs1jLw4Y4?si=e1sEJwqsXFBHfV4T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5"/>
          <p:cNvSpPr txBox="1">
            <a:spLocks noGrp="1"/>
          </p:cNvSpPr>
          <p:nvPr>
            <p:ph type="ctrTitle"/>
          </p:nvPr>
        </p:nvSpPr>
        <p:spPr>
          <a:xfrm>
            <a:off x="2837988" y="1226001"/>
            <a:ext cx="5029200" cy="182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lvl="0">
              <a:spcAft>
                <a:spcPts val="400"/>
              </a:spcAft>
            </a:pPr>
            <a:r>
              <a:rPr lang="en" sz="6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" sz="6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" sz="6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" sz="6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" sz="6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Rationalism</a:t>
            </a:r>
            <a:endParaRPr sz="6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361" y="1616927"/>
            <a:ext cx="1537918" cy="15379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082" y="467327"/>
            <a:ext cx="8308718" cy="572700"/>
          </a:xfrm>
        </p:spPr>
        <p:txBody>
          <a:bodyPr/>
          <a:lstStyle/>
          <a:p>
            <a:r>
              <a:rPr lang="en-CA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 of Contents:</a:t>
            </a:r>
            <a:endParaRPr lang="en-CA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224;p38"/>
          <p:cNvSpPr txBox="1">
            <a:spLocks/>
          </p:cNvSpPr>
          <p:nvPr/>
        </p:nvSpPr>
        <p:spPr>
          <a:xfrm>
            <a:off x="500671" y="1262419"/>
            <a:ext cx="7182391" cy="3521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Rationalism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Modern rationalists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contributors to Rationalism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Features of Rationalism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Constraints of Rationalism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Rationalism (in the context of Nepal)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77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Introduction: </a:t>
            </a: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Google Shape;224;p38"/>
          <p:cNvSpPr txBox="1">
            <a:spLocks/>
          </p:cNvSpPr>
          <p:nvPr/>
        </p:nvSpPr>
        <p:spPr>
          <a:xfrm>
            <a:off x="500671" y="1173209"/>
            <a:ext cx="5487534" cy="3325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Philosophy is a field that involves critical thinking.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Public policy is a collection of laws and regulations that maintain order or solve a social problem.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word “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Rationalism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derives from the Latin word “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Ratio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meaning “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Reason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”.  </a:t>
            </a:r>
          </a:p>
          <a:p>
            <a:pPr marL="0" indent="0">
              <a:buNone/>
            </a:pPr>
            <a:endParaRPr lang="en-US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741" y="1170245"/>
            <a:ext cx="2821259" cy="282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8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25" y="311210"/>
            <a:ext cx="7717500" cy="572700"/>
          </a:xfrm>
        </p:spPr>
        <p:txBody>
          <a:bodyPr/>
          <a:lstStyle/>
          <a:p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Rationalism:</a:t>
            </a: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Google Shape;224;p38"/>
          <p:cNvSpPr txBox="1">
            <a:spLocks/>
          </p:cNvSpPr>
          <p:nvPr/>
        </p:nvSpPr>
        <p:spPr>
          <a:xfrm>
            <a:off x="511823" y="1106303"/>
            <a:ext cx="7829289" cy="3325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Rationalism is the epistemological theory (The theory of knowledge).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term ‘rationalist’ was first used in 1620s.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Rationalist administrator is the management scientist.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principle of basing reason and knowledge-based ideas and actions rather than emotional response or religious faith.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most optimistic policy philosophy.  </a:t>
            </a:r>
          </a:p>
          <a:p>
            <a:pPr marL="0" indent="0">
              <a:buNone/>
            </a:pP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98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Continue:</a:t>
            </a: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Google Shape;224;p38"/>
          <p:cNvSpPr txBox="1">
            <a:spLocks/>
          </p:cNvSpPr>
          <p:nvPr/>
        </p:nvSpPr>
        <p:spPr>
          <a:xfrm>
            <a:off x="462183" y="1184361"/>
            <a:ext cx="8219583" cy="3325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Rationalism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accept reason as the supreme authority than opinion or belief.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believes that the worlds' difficulties can be managed by employing reason and developing analytical tools.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believes in scientific  analysis,  logic,  and systematic inquiry.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Rationalism encourages government by design-planning, social engineering, and intervention.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69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612" y="390293"/>
            <a:ext cx="7717500" cy="572700"/>
          </a:xfrm>
        </p:spPr>
        <p:txBody>
          <a:bodyPr/>
          <a:lstStyle/>
          <a:p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Continue:</a:t>
            </a: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Google Shape;224;p38"/>
          <p:cNvSpPr txBox="1">
            <a:spLocks/>
          </p:cNvSpPr>
          <p:nvPr/>
        </p:nvSpPr>
        <p:spPr>
          <a:xfrm>
            <a:off x="511823" y="1106303"/>
            <a:ext cx="7829289" cy="3325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 knowledge can never be attained through sense experience.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 knowledge originate from reason.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basic claims in rationalism: Intuition/Deduction, The innate ideas, A priori reason.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"scientific method" is one of rationalism's great gifts to mankind (if something cannot be proven through a repeatable experiment, we do not consider it to be true).</a:t>
            </a:r>
          </a:p>
        </p:txBody>
      </p:sp>
    </p:spTree>
    <p:extLst>
      <p:ext uri="{BB962C8B-B14F-4D97-AF65-F5344CB8AC3E}">
        <p14:creationId xmlns:p14="http://schemas.microsoft.com/office/powerpoint/2010/main" val="51681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53"/>
          <p:cNvSpPr/>
          <p:nvPr/>
        </p:nvSpPr>
        <p:spPr>
          <a:xfrm>
            <a:off x="0" y="-250902"/>
            <a:ext cx="4304371" cy="2320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53"/>
          <p:cNvSpPr txBox="1">
            <a:spLocks noGrp="1"/>
          </p:cNvSpPr>
          <p:nvPr>
            <p:ph type="title"/>
          </p:nvPr>
        </p:nvSpPr>
        <p:spPr>
          <a:xfrm>
            <a:off x="174652" y="471056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Modern Rationalists:</a:t>
            </a:r>
            <a:endParaRPr sz="3000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9" name="Google Shape;439;p53"/>
          <p:cNvSpPr txBox="1">
            <a:spLocks noGrp="1"/>
          </p:cNvSpPr>
          <p:nvPr>
            <p:ph type="subTitle" idx="2"/>
          </p:nvPr>
        </p:nvSpPr>
        <p:spPr>
          <a:xfrm>
            <a:off x="1235738" y="3558337"/>
            <a:ext cx="2011800" cy="255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Rene Descartes</a:t>
            </a:r>
            <a:endParaRPr dirty="0"/>
          </a:p>
        </p:txBody>
      </p:sp>
      <p:sp>
        <p:nvSpPr>
          <p:cNvPr id="441" name="Google Shape;441;p53"/>
          <p:cNvSpPr txBox="1">
            <a:spLocks noGrp="1"/>
          </p:cNvSpPr>
          <p:nvPr>
            <p:ph type="subTitle" idx="4"/>
          </p:nvPr>
        </p:nvSpPr>
        <p:spPr>
          <a:xfrm>
            <a:off x="3566100" y="3558337"/>
            <a:ext cx="2011800" cy="255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lvl="0"/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Baruch Spinoza</a:t>
            </a:r>
            <a:endParaRPr dirty="0"/>
          </a:p>
        </p:txBody>
      </p:sp>
      <p:sp>
        <p:nvSpPr>
          <p:cNvPr id="443" name="Google Shape;443;p53"/>
          <p:cNvSpPr txBox="1">
            <a:spLocks noGrp="1"/>
          </p:cNvSpPr>
          <p:nvPr>
            <p:ph type="subTitle" idx="6"/>
          </p:nvPr>
        </p:nvSpPr>
        <p:spPr>
          <a:xfrm>
            <a:off x="6052948" y="3558337"/>
            <a:ext cx="2011800" cy="1226004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Gottfried Wilhelm Leibniz</a:t>
            </a:r>
          </a:p>
          <a:p>
            <a:r>
              <a:rPr lang="en-CA" dirty="0"/>
              <a:t/>
            </a:r>
            <a:br>
              <a:rPr lang="en-CA" dirty="0"/>
            </a:b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5" t="6454" r="6813" b="19807"/>
          <a:stretch/>
        </p:blipFill>
        <p:spPr>
          <a:xfrm>
            <a:off x="1234750" y="1463249"/>
            <a:ext cx="1851103" cy="1828801"/>
          </a:xfrm>
          <a:prstGeom prst="rect">
            <a:avLst/>
          </a:prstGeom>
          <a:ln w="9525">
            <a:solidFill>
              <a:schemeClr val="accent4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8" t="2924" r="8004" b="24410"/>
          <a:stretch/>
        </p:blipFill>
        <p:spPr>
          <a:xfrm>
            <a:off x="3629722" y="1463249"/>
            <a:ext cx="1884556" cy="1828801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1" t="4495" r="9335" b="27373"/>
          <a:stretch/>
        </p:blipFill>
        <p:spPr>
          <a:xfrm>
            <a:off x="6052948" y="1448961"/>
            <a:ext cx="1839204" cy="1843089"/>
          </a:xfrm>
          <a:prstGeom prst="rect">
            <a:avLst/>
          </a:prstGeom>
          <a:ln w="6350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168388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Descartes</a:t>
            </a:r>
            <a:endParaRPr lang="en-CA" dirty="0"/>
          </a:p>
        </p:txBody>
      </p:sp>
      <p:sp>
        <p:nvSpPr>
          <p:cNvPr id="4" name="Google Shape;224;p38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4289699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Father of modern rationalism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 of Doubt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think, therefore I am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information gathered through the senses are not accurate.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Eternal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truths can only be discovered and tested through reason.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257" y="518597"/>
            <a:ext cx="3382433" cy="414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51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0"/>
          <p:cNvSpPr/>
          <p:nvPr/>
        </p:nvSpPr>
        <p:spPr>
          <a:xfrm>
            <a:off x="2235275" y="541175"/>
            <a:ext cx="6908725" cy="39840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40"/>
          <p:cNvSpPr txBox="1">
            <a:spLocks noGrp="1"/>
          </p:cNvSpPr>
          <p:nvPr>
            <p:ph type="title"/>
          </p:nvPr>
        </p:nvSpPr>
        <p:spPr>
          <a:xfrm>
            <a:off x="3772975" y="3569225"/>
            <a:ext cx="53709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Gottfried 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Wilhelm 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Leibniz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9" name="Google Shape;239;p40"/>
          <p:cNvSpPr txBox="1">
            <a:spLocks noGrp="1"/>
          </p:cNvSpPr>
          <p:nvPr>
            <p:ph type="subTitle" idx="1"/>
          </p:nvPr>
        </p:nvSpPr>
        <p:spPr>
          <a:xfrm>
            <a:off x="3772850" y="1320557"/>
            <a:ext cx="4858069" cy="196905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Everything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exists and everything that occurs have a reason to be or to happen, and that this reason can be known and understood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This is known as the principle of sufficient reason. 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64484" y="998600"/>
            <a:ext cx="39786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endParaRPr lang="en-CA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9" r="-1309" b="33651"/>
          <a:stretch/>
        </p:blipFill>
        <p:spPr>
          <a:xfrm>
            <a:off x="-40992" y="1202509"/>
            <a:ext cx="3300761" cy="266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6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Contributors to Rationalism:</a:t>
            </a: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Google Shape;224;p38"/>
          <p:cNvSpPr txBox="1">
            <a:spLocks/>
          </p:cNvSpPr>
          <p:nvPr/>
        </p:nvSpPr>
        <p:spPr>
          <a:xfrm>
            <a:off x="500671" y="1258830"/>
            <a:ext cx="7930054" cy="3325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Bacon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Plato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Aristotle - Politic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 Weber (Bureaucratic Theory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Taylor (Scientific Management Theory)- Brought science to administration. </a:t>
            </a:r>
          </a:p>
        </p:txBody>
      </p:sp>
    </p:spTree>
    <p:extLst>
      <p:ext uri="{BB962C8B-B14F-4D97-AF65-F5344CB8AC3E}">
        <p14:creationId xmlns:p14="http://schemas.microsoft.com/office/powerpoint/2010/main" val="153963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Features of Rationalism:</a:t>
            </a:r>
            <a:endParaRPr lang="en-CA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224;p38"/>
          <p:cNvSpPr txBox="1">
            <a:spLocks/>
          </p:cNvSpPr>
          <p:nvPr/>
        </p:nvSpPr>
        <p:spPr>
          <a:xfrm>
            <a:off x="545276" y="1273570"/>
            <a:ext cx="7182391" cy="3325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Reason-based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Reformative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Practical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Expert-driven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Prioritize reason over emotion.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Rejects all knowledge derived from sense experience.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consider mathematics the perfect science, because all its postulates are purely rational. </a:t>
            </a:r>
          </a:p>
        </p:txBody>
      </p:sp>
    </p:spTree>
    <p:extLst>
      <p:ext uri="{BB962C8B-B14F-4D97-AF65-F5344CB8AC3E}">
        <p14:creationId xmlns:p14="http://schemas.microsoft.com/office/powerpoint/2010/main" val="374648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Constraints of Rationalism:</a:t>
            </a:r>
          </a:p>
        </p:txBody>
      </p:sp>
      <p:sp>
        <p:nvSpPr>
          <p:cNvPr id="4" name="Google Shape;224;p38"/>
          <p:cNvSpPr txBox="1">
            <a:spLocks/>
          </p:cNvSpPr>
          <p:nvPr/>
        </p:nvSpPr>
        <p:spPr>
          <a:xfrm>
            <a:off x="500671" y="1251268"/>
            <a:ext cx="7182391" cy="3325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narrow perspective.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ignores intuition, emotion, and understanding.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Pure reason and logic-based policy decisions can fail to address the diverse needs and desires of the citizen.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limits the formulation of efficient and inclusive 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policies.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Difficulty in exercise.</a:t>
            </a:r>
          </a:p>
        </p:txBody>
      </p:sp>
    </p:spTree>
    <p:extLst>
      <p:ext uri="{BB962C8B-B14F-4D97-AF65-F5344CB8AC3E}">
        <p14:creationId xmlns:p14="http://schemas.microsoft.com/office/powerpoint/2010/main" val="280100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Continue:</a:t>
            </a: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224;p38"/>
          <p:cNvSpPr txBox="1">
            <a:spLocks/>
          </p:cNvSpPr>
          <p:nvPr/>
        </p:nvSpPr>
        <p:spPr>
          <a:xfrm>
            <a:off x="500671" y="1206663"/>
            <a:ext cx="7182391" cy="3325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Maximizes or focus on rewards such as power, status, money, and re-election.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expected to produce optimal results, but in reality it doesn’t always do so.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conflict between rational choice and need for actors.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Dilemma of political feasibility.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 of cost benefit analysis (constraints on collecting information). </a:t>
            </a:r>
          </a:p>
        </p:txBody>
      </p:sp>
    </p:spTree>
    <p:extLst>
      <p:ext uri="{BB962C8B-B14F-4D97-AF65-F5344CB8AC3E}">
        <p14:creationId xmlns:p14="http://schemas.microsoft.com/office/powerpoint/2010/main" val="359572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082" y="467327"/>
            <a:ext cx="8308718" cy="572700"/>
          </a:xfrm>
        </p:spPr>
        <p:txBody>
          <a:bodyPr/>
          <a:lstStyle/>
          <a:p>
            <a:r>
              <a:rPr lang="en-CA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Rationalism (</a:t>
            </a:r>
            <a:r>
              <a:rPr lang="en-CA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context of Nepal</a:t>
            </a:r>
            <a:r>
              <a:rPr lang="en-CA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en-CA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224;p38"/>
          <p:cNvSpPr txBox="1">
            <a:spLocks/>
          </p:cNvSpPr>
          <p:nvPr/>
        </p:nvSpPr>
        <p:spPr>
          <a:xfrm>
            <a:off x="500671" y="1262419"/>
            <a:ext cx="7182391" cy="3521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Reason based decision making.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Policy making in parliament.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Evidential and fact based logical analysis.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Formulate and implement public policy.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Scientific outlook on data &amp; information.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Making choices carefully weighing available information to give rational outcome.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Choosing the best option with the best solution.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&amp; ranking of a goals. 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55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References:</a:t>
            </a: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224;p38"/>
          <p:cNvSpPr txBox="1">
            <a:spLocks/>
          </p:cNvSpPr>
          <p:nvPr/>
        </p:nvSpPr>
        <p:spPr>
          <a:xfrm>
            <a:off x="500671" y="1351629"/>
            <a:ext cx="8233426" cy="3325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5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en-US" sz="15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en-US" sz="15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nanopdf.com/download/bozemanchap3-michigan-state-university_pdf</a:t>
            </a:r>
            <a:endParaRPr lang="en-US" sz="1500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5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https://myrepublica.nagariknetwork.com/news/progressivism-approaching-rationalism-over-radicalism</a:t>
            </a:r>
            <a:r>
              <a:rPr lang="en-US" sz="15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endParaRPr lang="en-US" sz="1500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5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https://myrepublica.nagariknetwork.com/news/shattering-the-shackles-of-untrammeled-rationalism</a:t>
            </a:r>
            <a:r>
              <a:rPr lang="en-US" sz="15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endParaRPr lang="en-US" sz="1500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5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</a:t>
            </a:r>
            <a:r>
              <a:rPr lang="en-US" sz="15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www.vocabulary.com/dictionary/rationalism</a:t>
            </a:r>
            <a:endParaRPr lang="en-US" sz="1500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5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https://englopedia.com/rationalism-with-characteristics-and-representatives-detail</a:t>
            </a:r>
            <a:r>
              <a:rPr lang="en-US" sz="15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/</a:t>
            </a:r>
            <a:endParaRPr lang="en-US" sz="1500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5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</a:t>
            </a:r>
            <a:r>
              <a:rPr lang="en-US" sz="15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youtu.be/7KPcvaPIt3s?si=FOA_8iuv7R9O9TcA</a:t>
            </a:r>
            <a:endParaRPr lang="en-US" sz="1500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5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https://</a:t>
            </a:r>
            <a:r>
              <a:rPr lang="en-US" sz="15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youtu.be/VtWs1jLw4Y4?si=e1sEJwqsXFBHfV4T</a:t>
            </a:r>
            <a:endParaRPr lang="en-US" sz="1500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5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https://www.scribd.com/document/496481733/Unit-2#:~:text=%EF%81%B6%20Six%20policy%20philosophies%20will,pragmatism%2C%20transferalism%2C%20and%20egoism.&amp;text=protectorism%20is%20that%20policy%20exists,emerges%20early%20in%20political%20philosophy</a:t>
            </a:r>
            <a:r>
              <a:rPr lang="en-US" sz="15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15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26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586" y="1431909"/>
            <a:ext cx="4005897" cy="1038087"/>
          </a:xfrm>
        </p:spPr>
        <p:txBody>
          <a:bodyPr/>
          <a:lstStyle/>
          <a:p>
            <a:r>
              <a:rPr lang="en-CA" sz="7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Thanks!</a:t>
            </a:r>
            <a:endParaRPr lang="en-CA" sz="7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3" t="20082" r="15529" b="15094"/>
          <a:stretch/>
        </p:blipFill>
        <p:spPr>
          <a:xfrm>
            <a:off x="5051501" y="869796"/>
            <a:ext cx="3711603" cy="346802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13586" y="2469996"/>
            <a:ext cx="3736112" cy="103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C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Any questions?</a:t>
            </a:r>
            <a:endParaRPr lang="en-C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22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niversity Center of Philosophy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141414"/>
      </a:accent1>
      <a:accent2>
        <a:srgbClr val="7A7A7A"/>
      </a:accent2>
      <a:accent3>
        <a:srgbClr val="EBEBEB"/>
      </a:accent3>
      <a:accent4>
        <a:srgbClr val="FFFFFF"/>
      </a:accent4>
      <a:accent5>
        <a:srgbClr val="141414"/>
      </a:accent5>
      <a:accent6>
        <a:srgbClr val="141414"/>
      </a:accent6>
      <a:hlink>
        <a:srgbClr val="7A7A7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1107</TotalTime>
  <Words>631</Words>
  <Application>Microsoft Office PowerPoint</Application>
  <PresentationFormat>On-screen Show (16:9)</PresentationFormat>
  <Paragraphs>92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Open Sans</vt:lpstr>
      <vt:lpstr>Arial</vt:lpstr>
      <vt:lpstr>Tahoma</vt:lpstr>
      <vt:lpstr>Roboto Condensed Light</vt:lpstr>
      <vt:lpstr>Raleway</vt:lpstr>
      <vt:lpstr>Times New Roman</vt:lpstr>
      <vt:lpstr>Livvic</vt:lpstr>
      <vt:lpstr>Wingdings</vt:lpstr>
      <vt:lpstr>University Center of Philosophy by Slidesgo</vt:lpstr>
      <vt:lpstr>  Rationalism</vt:lpstr>
      <vt:lpstr>Table of Contents:</vt:lpstr>
      <vt:lpstr>Introduction: </vt:lpstr>
      <vt:lpstr>Rationalism:</vt:lpstr>
      <vt:lpstr>Continue:</vt:lpstr>
      <vt:lpstr>Continue:</vt:lpstr>
      <vt:lpstr>Modern Rationalists:</vt:lpstr>
      <vt:lpstr>Rene Descartes</vt:lpstr>
      <vt:lpstr>- Gottfried Wilhelm Leibniz </vt:lpstr>
      <vt:lpstr>Other Contributors to Rationalism:</vt:lpstr>
      <vt:lpstr>Features of Rationalism:</vt:lpstr>
      <vt:lpstr>Constraints of Rationalism:</vt:lpstr>
      <vt:lpstr>Continue:</vt:lpstr>
      <vt:lpstr>Importance of Rationalism (in the context of Nepal):</vt:lpstr>
      <vt:lpstr>References:</vt:lpstr>
      <vt:lpstr>Thanks!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Center of Philosophy</dc:title>
  <dc:creator>Sista</dc:creator>
  <cp:lastModifiedBy>Windows User</cp:lastModifiedBy>
  <cp:revision>69</cp:revision>
  <dcterms:modified xsi:type="dcterms:W3CDTF">2023-11-28T06:25:18Z</dcterms:modified>
</cp:coreProperties>
</file>